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9/13/2020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78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9/13/2020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921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9/13/2020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01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9/13/2020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227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9/13/2020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265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9/13/2020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409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9/13/2020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358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9/13/2020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311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9/13/2020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859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9/13/2020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808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9/13/2020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82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9/13/2020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242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hep-ex/020301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068285-307F-4E03-AC74-C970D58596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The Energy Test </a:t>
            </a:r>
            <a:endParaRPr lang="en-GB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F17066C-610C-4CC0-9AB4-69FE9E4E89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800" b="0" i="0" u="none" strike="noStrike" baseline="0" dirty="0">
                <a:latin typeface="CMR10"/>
              </a:rPr>
              <a:t>multivariate binning-free and nonparametric</a:t>
            </a:r>
            <a:endParaRPr lang="pl-PL" sz="1800" b="0" i="0" u="none" strike="noStrike" baseline="0" dirty="0">
              <a:latin typeface="CMR10"/>
            </a:endParaRPr>
          </a:p>
          <a:p>
            <a:pPr algn="l"/>
            <a:r>
              <a:rPr lang="en-US" sz="1800" b="0" i="0" u="none" strike="noStrike" baseline="0" dirty="0">
                <a:latin typeface="CMR10"/>
              </a:rPr>
              <a:t>goodness</a:t>
            </a:r>
            <a:r>
              <a:rPr lang="pl-PL" sz="1800" b="0" i="0" u="none" strike="noStrike" baseline="0" dirty="0">
                <a:latin typeface="CMR10"/>
              </a:rPr>
              <a:t>-</a:t>
            </a:r>
            <a:r>
              <a:rPr lang="en-US" sz="1800" b="0" i="0" u="none" strike="noStrike" baseline="0" dirty="0">
                <a:latin typeface="CMR10"/>
              </a:rPr>
              <a:t>of-</a:t>
            </a:r>
            <a:r>
              <a:rPr lang="en-GB" sz="1800" b="0" i="0" u="none" strike="noStrike" baseline="0" dirty="0">
                <a:latin typeface="CMR10"/>
              </a:rPr>
              <a:t>fit test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6535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3C9E3A-B15E-4D54-A3BA-4AB0F5774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2494" y="273349"/>
            <a:ext cx="8527011" cy="590852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err="1"/>
              <a:t>Room</a:t>
            </a:r>
            <a:r>
              <a:rPr lang="pl-PL" dirty="0"/>
              <a:t> for </a:t>
            </a:r>
            <a:r>
              <a:rPr lang="pl-PL" dirty="0" err="1"/>
              <a:t>improvements</a:t>
            </a:r>
            <a:endParaRPr lang="en-GB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5BFCA7F0-9547-43D2-A0C7-481E49E497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5177"/>
            <a:ext cx="12192000" cy="298855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081CB36D-56BE-4D37-AB71-07904F6FA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261899"/>
            <a:ext cx="12192000" cy="295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94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52FED8-DEF1-4608-B47F-2D56FE675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7200" dirty="0" err="1"/>
              <a:t>Thank</a:t>
            </a:r>
            <a:r>
              <a:rPr lang="pl-PL" sz="7200" dirty="0"/>
              <a:t> for </a:t>
            </a:r>
            <a:r>
              <a:rPr lang="pl-PL" sz="7200" dirty="0" err="1"/>
              <a:t>listening</a:t>
            </a:r>
            <a:r>
              <a:rPr lang="pl-PL" sz="7200" dirty="0"/>
              <a:t>!</a:t>
            </a:r>
            <a:endParaRPr lang="en-GB" sz="7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D4EF672-6023-4801-B8F2-80B8F5148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7179" y="1949682"/>
            <a:ext cx="10058400" cy="598209"/>
          </a:xfrm>
        </p:spPr>
        <p:txBody>
          <a:bodyPr>
            <a:noAutofit/>
          </a:bodyPr>
          <a:lstStyle/>
          <a:p>
            <a:r>
              <a:rPr lang="pl-PL" sz="4400" dirty="0" err="1"/>
              <a:t>Questions</a:t>
            </a:r>
            <a:r>
              <a:rPr lang="pl-PL" sz="4400" dirty="0"/>
              <a:t>?</a:t>
            </a:r>
            <a:endParaRPr lang="en-GB" sz="44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58778BF-DE34-44F9-8305-4D17C5588B50}"/>
              </a:ext>
            </a:extLst>
          </p:cNvPr>
          <p:cNvSpPr txBox="1"/>
          <p:nvPr/>
        </p:nvSpPr>
        <p:spPr>
          <a:xfrm>
            <a:off x="1097280" y="3755254"/>
            <a:ext cx="9170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Bibliografia: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i="0" u="sng" dirty="0" err="1">
                <a:effectLst/>
                <a:latin typeface="Lucida Grande"/>
                <a:hlinkClick r:id="rId2"/>
              </a:rPr>
              <a:t>arXiv:hep-ex</a:t>
            </a:r>
            <a:r>
              <a:rPr lang="en-GB" b="0" i="0" u="sng" dirty="0">
                <a:effectLst/>
                <a:latin typeface="Lucida Grande"/>
                <a:hlinkClick r:id="rId2"/>
              </a:rPr>
              <a:t>/0203010</a:t>
            </a:r>
            <a:endParaRPr lang="pl-PL" b="0" i="0" u="sng" dirty="0">
              <a:effectLst/>
              <a:latin typeface="Lucida Grande"/>
            </a:endParaRPr>
          </a:p>
          <a:p>
            <a:endParaRPr lang="en-GB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45A7871-1BE6-4BD2-B86C-917432160814}"/>
              </a:ext>
            </a:extLst>
          </p:cNvPr>
          <p:cNvSpPr txBox="1"/>
          <p:nvPr/>
        </p:nvSpPr>
        <p:spPr>
          <a:xfrm>
            <a:off x="7906453" y="5628443"/>
            <a:ext cx="3400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800" dirty="0"/>
              <a:t>Wiktor Żychowicz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94678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626DCF-8FFD-4FAB-A880-886ADD67B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Goodness</a:t>
            </a:r>
            <a:r>
              <a:rPr lang="pl-PL" dirty="0"/>
              <a:t> of </a:t>
            </a:r>
            <a:r>
              <a:rPr lang="pl-PL" dirty="0" err="1"/>
              <a:t>fit</a:t>
            </a:r>
            <a:r>
              <a:rPr lang="pl-PL" dirty="0"/>
              <a:t> </a:t>
            </a:r>
            <a:r>
              <a:rPr lang="pl-PL" dirty="0" err="1"/>
              <a:t>tests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EFD4620-30C0-4512-998E-08806B678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Such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 test 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of a </a:t>
            </a:r>
            <a:r>
              <a:rPr lang="pl-PL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given</a:t>
            </a:r>
            <a:r>
              <a:rPr lang="pl-PL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model 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describes how well it fits a set of observations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pl-PL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Usually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we </a:t>
            </a:r>
            <a:r>
              <a:rPr lang="pl-PL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are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l-PL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interested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in the </a:t>
            </a:r>
            <a:r>
              <a:rPr lang="pl-PL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confirmation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l-PL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or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l-PL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negation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of the </a:t>
            </a:r>
            <a:r>
              <a:rPr lang="pl-PL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chosen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probability distribution function</a:t>
            </a:r>
            <a:r>
              <a:rPr lang="pl-PL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(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p.d.f.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)</a:t>
            </a:r>
            <a:r>
              <a:rPr lang="pl-PL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  <a:endParaRPr lang="pl-PL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l-PL" dirty="0">
                <a:solidFill>
                  <a:srgbClr val="202122"/>
                </a:solidFill>
                <a:latin typeface="Arial" panose="020B0604020202020204" pitchFamily="34" charset="0"/>
              </a:rPr>
              <a:t>We </a:t>
            </a:r>
            <a:r>
              <a:rPr lang="pl-PL" dirty="0" err="1">
                <a:solidFill>
                  <a:srgbClr val="202122"/>
                </a:solidFill>
                <a:latin typeface="Arial" panose="020B0604020202020204" pitchFamily="34" charset="0"/>
              </a:rPr>
              <a:t>can</a:t>
            </a:r>
            <a:r>
              <a:rPr lang="pl-PL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pl-PL" dirty="0" err="1">
                <a:solidFill>
                  <a:srgbClr val="202122"/>
                </a:solidFill>
                <a:latin typeface="Arial" panose="020B0604020202020204" pitchFamily="34" charset="0"/>
              </a:rPr>
              <a:t>use</a:t>
            </a:r>
            <a:r>
              <a:rPr lang="pl-PL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pl-PL" dirty="0" err="1">
                <a:solidFill>
                  <a:srgbClr val="202122"/>
                </a:solidFill>
                <a:latin typeface="Arial" panose="020B0604020202020204" pitchFamily="34" charset="0"/>
              </a:rPr>
              <a:t>them</a:t>
            </a:r>
            <a:r>
              <a:rPr lang="pl-PL" dirty="0">
                <a:solidFill>
                  <a:srgbClr val="202122"/>
                </a:solidFill>
                <a:latin typeface="Arial" panose="020B0604020202020204" pitchFamily="34" charset="0"/>
              </a:rPr>
              <a:t> to </a:t>
            </a:r>
            <a:r>
              <a:rPr lang="pl-PL" dirty="0" err="1">
                <a:solidFill>
                  <a:srgbClr val="202122"/>
                </a:solidFill>
                <a:latin typeface="Arial" panose="020B0604020202020204" pitchFamily="34" charset="0"/>
              </a:rPr>
              <a:t>check</a:t>
            </a:r>
            <a:r>
              <a:rPr lang="pl-PL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whether </a:t>
            </a:r>
            <a:r>
              <a:rPr lang="pl-PL" dirty="0">
                <a:solidFill>
                  <a:srgbClr val="202122"/>
                </a:solidFill>
                <a:latin typeface="Arial" panose="020B0604020202020204" pitchFamily="34" charset="0"/>
              </a:rPr>
              <a:t>:</a:t>
            </a:r>
          </a:p>
          <a:p>
            <a:pPr lvl="1" algn="just"/>
            <a:r>
              <a:rPr lang="pl-PL" dirty="0" err="1">
                <a:solidFill>
                  <a:srgbClr val="202122"/>
                </a:solidFill>
                <a:latin typeface="Arial" panose="020B0604020202020204" pitchFamily="34" charset="0"/>
              </a:rPr>
              <a:t>our</a:t>
            </a:r>
            <a:r>
              <a:rPr lang="pl-PL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pl-PL" dirty="0" err="1">
                <a:solidFill>
                  <a:srgbClr val="202122"/>
                </a:solidFill>
                <a:latin typeface="Arial" panose="020B0604020202020204" pitchFamily="34" charset="0"/>
              </a:rPr>
              <a:t>statistical</a:t>
            </a:r>
            <a:r>
              <a:rPr lang="pl-PL" dirty="0">
                <a:solidFill>
                  <a:srgbClr val="202122"/>
                </a:solidFill>
                <a:latin typeface="Arial" panose="020B0604020202020204" pitchFamily="34" charset="0"/>
              </a:rPr>
              <a:t> model </a:t>
            </a:r>
            <a:r>
              <a:rPr lang="pl-PL" dirty="0" err="1">
                <a:solidFill>
                  <a:srgbClr val="202122"/>
                </a:solidFill>
                <a:latin typeface="Arial" panose="020B0604020202020204" pitchFamily="34" charset="0"/>
              </a:rPr>
              <a:t>agree</a:t>
            </a:r>
            <a:r>
              <a:rPr lang="pl-PL" dirty="0">
                <a:solidFill>
                  <a:srgbClr val="202122"/>
                </a:solidFill>
                <a:latin typeface="Arial" panose="020B0604020202020204" pitchFamily="34" charset="0"/>
              </a:rPr>
              <a:t> with </a:t>
            </a:r>
            <a:r>
              <a:rPr lang="pl-PL" dirty="0" err="1">
                <a:solidFill>
                  <a:srgbClr val="202122"/>
                </a:solidFill>
                <a:latin typeface="Arial" panose="020B0604020202020204" pitchFamily="34" charset="0"/>
              </a:rPr>
              <a:t>empirical</a:t>
            </a:r>
            <a:r>
              <a:rPr lang="pl-PL" dirty="0">
                <a:solidFill>
                  <a:srgbClr val="202122"/>
                </a:solidFill>
                <a:latin typeface="Arial" panose="020B0604020202020204" pitchFamily="34" charset="0"/>
              </a:rPr>
              <a:t> data</a:t>
            </a:r>
          </a:p>
          <a:p>
            <a:pPr lvl="1" algn="just"/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two samples are drawn from identical distributions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lvl="1" algn="just"/>
            <a:r>
              <a:rPr lang="pl-PL" dirty="0" err="1">
                <a:solidFill>
                  <a:srgbClr val="202122"/>
                </a:solidFill>
                <a:latin typeface="Arial" panose="020B0604020202020204" pitchFamily="34" charset="0"/>
              </a:rPr>
              <a:t>given</a:t>
            </a:r>
            <a:r>
              <a:rPr lang="pl-PL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pl-PL" dirty="0" err="1">
                <a:solidFill>
                  <a:srgbClr val="202122"/>
                </a:solidFill>
                <a:latin typeface="Arial" panose="020B0604020202020204" pitchFamily="34" charset="0"/>
              </a:rPr>
              <a:t>sample</a:t>
            </a:r>
            <a:r>
              <a:rPr lang="pl-PL" dirty="0">
                <a:solidFill>
                  <a:srgbClr val="202122"/>
                </a:solidFill>
                <a:latin typeface="Arial" panose="020B0604020202020204" pitchFamily="34" charset="0"/>
              </a:rPr>
              <a:t> f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ollow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specified distribution</a:t>
            </a:r>
            <a:endParaRPr lang="pl-PL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l-PL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There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l-PL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exist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 big </a:t>
            </a:r>
            <a:r>
              <a:rPr lang="pl-PL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varariety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l-PL" dirty="0">
                <a:solidFill>
                  <a:srgbClr val="202122"/>
                </a:solidFill>
                <a:latin typeface="Arial" panose="020B0604020202020204" pitchFamily="34" charset="0"/>
              </a:rPr>
              <a:t>of the most popular </a:t>
            </a:r>
            <a:r>
              <a:rPr lang="pl-PL" dirty="0" err="1">
                <a:solidFill>
                  <a:srgbClr val="202122"/>
                </a:solidFill>
                <a:latin typeface="Arial" panose="020B0604020202020204" pitchFamily="34" charset="0"/>
              </a:rPr>
              <a:t>are</a:t>
            </a:r>
            <a:r>
              <a:rPr lang="pl-PL" dirty="0">
                <a:solidFill>
                  <a:srgbClr val="202122"/>
                </a:solidFill>
                <a:latin typeface="Arial" panose="020B0604020202020204" pitchFamily="34" charset="0"/>
              </a:rPr>
              <a:t>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dirty="0" err="1">
                <a:solidFill>
                  <a:srgbClr val="202122"/>
                </a:solidFill>
                <a:latin typeface="Arial" panose="020B0604020202020204" pitchFamily="34" charset="0"/>
              </a:rPr>
              <a:t>Kolmogorov</a:t>
            </a:r>
            <a:r>
              <a:rPr lang="pl-PL" dirty="0">
                <a:solidFill>
                  <a:srgbClr val="202122"/>
                </a:solidFill>
                <a:latin typeface="Arial" panose="020B0604020202020204" pitchFamily="34" charset="0"/>
              </a:rPr>
              <a:t>–</a:t>
            </a:r>
            <a:r>
              <a:rPr lang="pl-PL" dirty="0" err="1">
                <a:solidFill>
                  <a:srgbClr val="202122"/>
                </a:solidFill>
                <a:latin typeface="Arial" panose="020B0604020202020204" pitchFamily="34" charset="0"/>
              </a:rPr>
              <a:t>Smirnov</a:t>
            </a:r>
            <a:r>
              <a:rPr lang="pl-PL" dirty="0">
                <a:solidFill>
                  <a:srgbClr val="202122"/>
                </a:solidFill>
                <a:latin typeface="Arial" panose="020B0604020202020204" pitchFamily="34" charset="0"/>
              </a:rPr>
              <a:t> (</a:t>
            </a:r>
            <a:r>
              <a:rPr lang="pl-PL" dirty="0" err="1">
                <a:solidFill>
                  <a:srgbClr val="202122"/>
                </a:solidFill>
                <a:latin typeface="Arial" panose="020B0604020202020204" pitchFamily="34" charset="0"/>
              </a:rPr>
              <a:t>require</a:t>
            </a:r>
            <a:r>
              <a:rPr lang="pl-PL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pl-PL" dirty="0" err="1">
                <a:solidFill>
                  <a:srgbClr val="202122"/>
                </a:solidFill>
                <a:latin typeface="Arial" panose="020B0604020202020204" pitchFamily="34" charset="0"/>
              </a:rPr>
              <a:t>estimation</a:t>
            </a:r>
            <a:r>
              <a:rPr lang="pl-PL" dirty="0">
                <a:solidFill>
                  <a:srgbClr val="202122"/>
                </a:solidFill>
                <a:latin typeface="Arial" panose="020B0604020202020204" pitchFamily="34" charset="0"/>
              </a:rPr>
              <a:t> of </a:t>
            </a:r>
            <a:r>
              <a:rPr lang="pl-PL" dirty="0" err="1">
                <a:solidFill>
                  <a:srgbClr val="202122"/>
                </a:solidFill>
                <a:latin typeface="Arial" panose="020B0604020202020204" pitchFamily="34" charset="0"/>
              </a:rPr>
              <a:t>parameters</a:t>
            </a:r>
            <a:r>
              <a:rPr lang="pl-PL" dirty="0">
                <a:solidFill>
                  <a:srgbClr val="202122"/>
                </a:solidFill>
                <a:latin typeface="Arial" panose="020B0604020202020204" pitchFamily="34" charset="0"/>
              </a:rPr>
              <a:t>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202122"/>
                </a:solidFill>
                <a:latin typeface="Arial" panose="020B0604020202020204" pitchFamily="34" charset="0"/>
              </a:rPr>
              <a:t>Chi </a:t>
            </a:r>
            <a:r>
              <a:rPr lang="pl-PL" dirty="0" err="1">
                <a:solidFill>
                  <a:srgbClr val="202122"/>
                </a:solidFill>
                <a:latin typeface="Arial" panose="020B0604020202020204" pitchFamily="34" charset="0"/>
              </a:rPr>
              <a:t>squared</a:t>
            </a:r>
            <a:r>
              <a:rPr lang="pl-PL" dirty="0">
                <a:solidFill>
                  <a:srgbClr val="202122"/>
                </a:solidFill>
                <a:latin typeface="Arial" panose="020B0604020202020204" pitchFamily="34" charset="0"/>
              </a:rPr>
              <a:t> (</a:t>
            </a:r>
            <a:r>
              <a:rPr lang="pl-PL" dirty="0" err="1">
                <a:solidFill>
                  <a:srgbClr val="202122"/>
                </a:solidFill>
                <a:latin typeface="Arial" panose="020B0604020202020204" pitchFamily="34" charset="0"/>
              </a:rPr>
              <a:t>require</a:t>
            </a:r>
            <a:r>
              <a:rPr lang="pl-PL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pl-PL" dirty="0" err="1">
                <a:solidFill>
                  <a:srgbClr val="202122"/>
                </a:solidFill>
                <a:latin typeface="Arial" panose="020B0604020202020204" pitchFamily="34" charset="0"/>
              </a:rPr>
              <a:t>arbitrary</a:t>
            </a:r>
            <a:r>
              <a:rPr lang="pl-PL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pl-PL" dirty="0" err="1">
                <a:solidFill>
                  <a:srgbClr val="202122"/>
                </a:solidFill>
                <a:latin typeface="Arial" panose="020B0604020202020204" pitchFamily="34" charset="0"/>
              </a:rPr>
              <a:t>binning</a:t>
            </a:r>
            <a:r>
              <a:rPr lang="pl-PL" dirty="0">
                <a:solidFill>
                  <a:srgbClr val="202122"/>
                </a:solidFill>
                <a:latin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pl-PL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l-PL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540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AAC9FE-98C9-4F54-AA31-EF6DED30D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Why</a:t>
            </a:r>
            <a:r>
              <a:rPr lang="pl-PL" dirty="0"/>
              <a:t> Energy Test </a:t>
            </a:r>
            <a:r>
              <a:rPr lang="pl-PL" dirty="0" err="1"/>
              <a:t>can</a:t>
            </a:r>
            <a:r>
              <a:rPr lang="pl-PL" dirty="0"/>
              <a:t> be </a:t>
            </a:r>
            <a:r>
              <a:rPr lang="pl-PL" dirty="0" err="1"/>
              <a:t>better</a:t>
            </a:r>
            <a:r>
              <a:rPr lang="pl-PL" dirty="0"/>
              <a:t>?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D4DC94B-7981-4654-B31F-75E4F428F3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pl-PL" dirty="0"/>
              <a:t>It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nonparametric</a:t>
            </a:r>
            <a:r>
              <a:rPr lang="pl-PL" dirty="0"/>
              <a:t>, </a:t>
            </a:r>
            <a:r>
              <a:rPr lang="pl-PL" dirty="0" err="1"/>
              <a:t>so</a:t>
            </a:r>
            <a:r>
              <a:rPr lang="pl-PL" dirty="0"/>
              <a:t> </a:t>
            </a:r>
            <a:r>
              <a:rPr lang="pl-PL" dirty="0" err="1"/>
              <a:t>there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no </a:t>
            </a:r>
            <a:r>
              <a:rPr lang="pl-PL" dirty="0" err="1"/>
              <a:t>need</a:t>
            </a:r>
            <a:r>
              <a:rPr lang="pl-PL" dirty="0"/>
              <a:t> to </a:t>
            </a:r>
            <a:r>
              <a:rPr lang="pl-PL" dirty="0" err="1"/>
              <a:t>use</a:t>
            </a:r>
            <a:r>
              <a:rPr lang="pl-PL" dirty="0"/>
              <a:t> </a:t>
            </a:r>
            <a:r>
              <a:rPr lang="pl-PL" dirty="0" err="1"/>
              <a:t>pre-prepared</a:t>
            </a:r>
            <a:r>
              <a:rPr lang="pl-PL" dirty="0"/>
              <a:t> </a:t>
            </a:r>
            <a:r>
              <a:rPr lang="pl-PL" dirty="0" err="1"/>
              <a:t>tables</a:t>
            </a:r>
            <a:r>
              <a:rPr lang="pl-PL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It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binning</a:t>
            </a:r>
            <a:r>
              <a:rPr lang="pl-PL" dirty="0"/>
              <a:t> </a:t>
            </a:r>
            <a:r>
              <a:rPr lang="pl-PL" dirty="0" err="1"/>
              <a:t>free</a:t>
            </a:r>
            <a:r>
              <a:rPr lang="pl-PL" dirty="0"/>
              <a:t> (</a:t>
            </a:r>
            <a:r>
              <a:rPr lang="pl-PL" dirty="0" err="1"/>
              <a:t>binning</a:t>
            </a:r>
            <a:r>
              <a:rPr lang="pl-PL" dirty="0"/>
              <a:t> </a:t>
            </a:r>
            <a:r>
              <a:rPr lang="pl-PL" dirty="0" err="1"/>
              <a:t>always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arbitrary</a:t>
            </a:r>
            <a:r>
              <a:rPr lang="pl-PL" dirty="0"/>
              <a:t>).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It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en-GB" sz="1800" b="0" i="0" u="none" strike="noStrike" baseline="0" dirty="0">
                <a:latin typeface="CMR10"/>
              </a:rPr>
              <a:t>multivariate</a:t>
            </a:r>
            <a:r>
              <a:rPr lang="pl-PL" sz="1800" b="0" i="0" u="none" strike="noStrike" baseline="0" dirty="0">
                <a:latin typeface="CMR10"/>
              </a:rPr>
              <a:t> and </a:t>
            </a:r>
            <a:r>
              <a:rPr lang="pl-PL" sz="1800" b="0" i="0" u="none" strike="noStrike" baseline="0" dirty="0" err="1">
                <a:latin typeface="CMR10"/>
              </a:rPr>
              <a:t>scales</a:t>
            </a:r>
            <a:r>
              <a:rPr lang="pl-PL" sz="1800" b="0" i="0" u="none" strike="noStrike" baseline="0" dirty="0">
                <a:latin typeface="CMR10"/>
              </a:rPr>
              <a:t> </a:t>
            </a:r>
            <a:r>
              <a:rPr lang="pl-PL" sz="1800" b="0" i="0" u="none" strike="noStrike" baseline="0" dirty="0" err="1">
                <a:latin typeface="CMR10"/>
              </a:rPr>
              <a:t>well</a:t>
            </a:r>
            <a:r>
              <a:rPr lang="pl-PL" sz="1800" b="0" i="0" u="none" strike="noStrike" baseline="0" dirty="0">
                <a:latin typeface="CMR10"/>
              </a:rPr>
              <a:t> with </a:t>
            </a:r>
            <a:r>
              <a:rPr lang="pl-PL" sz="1800" b="0" i="0" u="none" strike="noStrike" baseline="0" dirty="0" err="1">
                <a:latin typeface="CMR10"/>
              </a:rPr>
              <a:t>further</a:t>
            </a:r>
            <a:r>
              <a:rPr lang="pl-PL" sz="1800" b="0" i="0" u="none" strike="noStrike" baseline="0" dirty="0">
                <a:latin typeface="CMR10"/>
              </a:rPr>
              <a:t> </a:t>
            </a:r>
            <a:r>
              <a:rPr lang="pl-PL" sz="1800" b="0" i="0" u="none" strike="noStrike" baseline="0" dirty="0" err="1">
                <a:latin typeface="CMR10"/>
              </a:rPr>
              <a:t>dimensions</a:t>
            </a:r>
            <a:r>
              <a:rPr lang="pl-PL" sz="1800" b="0" i="0" u="none" strike="noStrike" baseline="0" dirty="0">
                <a:latin typeface="CMR10"/>
              </a:rPr>
              <a:t>. </a:t>
            </a:r>
            <a:endParaRPr lang="en-GB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D1FD1E1-6976-4668-BDC5-EE5C92953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242" y="2811001"/>
            <a:ext cx="5585758" cy="39472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pole tekstowe 5">
                <a:extLst>
                  <a:ext uri="{FF2B5EF4-FFF2-40B4-BE49-F238E27FC236}">
                    <a16:creationId xmlns:a16="http://schemas.microsoft.com/office/drawing/2014/main" id="{411ABFC6-3BA3-4656-9ECB-F39168A23F87}"/>
                  </a:ext>
                </a:extLst>
              </p:cNvPr>
              <p:cNvSpPr txBox="1"/>
              <p:nvPr/>
            </p:nvSpPr>
            <p:spPr>
              <a:xfrm>
                <a:off x="5857875" y="4375328"/>
                <a:ext cx="4743450" cy="12449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pl-PL" dirty="0"/>
                  <a:t> - </a:t>
                </a:r>
                <a:r>
                  <a:rPr lang="en-US" dirty="0"/>
                  <a:t>number of drawn numbers in j-</a:t>
                </a:r>
                <a:r>
                  <a:rPr lang="en-US" dirty="0" err="1"/>
                  <a:t>th</a:t>
                </a:r>
                <a:r>
                  <a:rPr lang="en-US" dirty="0"/>
                  <a:t> interval</a:t>
                </a:r>
                <a:endParaRPr lang="pl-PL" dirty="0"/>
              </a:p>
              <a:p>
                <a:r>
                  <a:rPr lang="pl-PL" dirty="0"/>
                  <a:t>N – </a:t>
                </a:r>
                <a:r>
                  <a:rPr lang="pl-PL" dirty="0" err="1"/>
                  <a:t>number</a:t>
                </a:r>
                <a:r>
                  <a:rPr lang="pl-PL" dirty="0"/>
                  <a:t> of </a:t>
                </a:r>
                <a:r>
                  <a:rPr lang="pl-PL" dirty="0" err="1"/>
                  <a:t>randomly</a:t>
                </a:r>
                <a:r>
                  <a:rPr lang="pl-PL" dirty="0"/>
                  <a:t> </a:t>
                </a:r>
                <a:r>
                  <a:rPr lang="pl-PL" dirty="0" err="1"/>
                  <a:t>generated</a:t>
                </a:r>
                <a:r>
                  <a:rPr lang="pl-PL" dirty="0"/>
                  <a:t> </a:t>
                </a:r>
                <a:r>
                  <a:rPr lang="pl-PL" dirty="0" err="1"/>
                  <a:t>values</a:t>
                </a:r>
                <a:endParaRPr lang="pl-PL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pl-PL" dirty="0"/>
                  <a:t> - </a:t>
                </a:r>
                <a:r>
                  <a:rPr lang="en-US" dirty="0"/>
                  <a:t>the theoretical probability of drawing a number in the j-</a:t>
                </a:r>
                <a:r>
                  <a:rPr lang="en-US" dirty="0" err="1"/>
                  <a:t>th</a:t>
                </a:r>
                <a:r>
                  <a:rPr lang="en-US" dirty="0"/>
                  <a:t> interval</a:t>
                </a:r>
                <a:endParaRPr lang="en-GB" dirty="0"/>
              </a:p>
            </p:txBody>
          </p:sp>
        </mc:Choice>
        <mc:Fallback xmlns="">
          <p:sp>
            <p:nvSpPr>
              <p:cNvPr id="6" name="pole tekstowe 5">
                <a:extLst>
                  <a:ext uri="{FF2B5EF4-FFF2-40B4-BE49-F238E27FC236}">
                    <a16:creationId xmlns:a16="http://schemas.microsoft.com/office/drawing/2014/main" id="{411ABFC6-3BA3-4656-9ECB-F39168A23F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7875" y="4375328"/>
                <a:ext cx="4743450" cy="1244956"/>
              </a:xfrm>
              <a:prstGeom prst="rect">
                <a:avLst/>
              </a:prstGeom>
              <a:blipFill>
                <a:blip r:embed="rId3"/>
                <a:stretch>
                  <a:fillRect l="-1157" t="-2451" b="-68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pole tekstowe 6">
            <a:extLst>
              <a:ext uri="{FF2B5EF4-FFF2-40B4-BE49-F238E27FC236}">
                <a16:creationId xmlns:a16="http://schemas.microsoft.com/office/drawing/2014/main" id="{9350F4D1-1CAB-492B-B770-EB550C3A2541}"/>
              </a:ext>
            </a:extLst>
          </p:cNvPr>
          <p:cNvSpPr txBox="1"/>
          <p:nvPr/>
        </p:nvSpPr>
        <p:spPr>
          <a:xfrm>
            <a:off x="5857875" y="3648722"/>
            <a:ext cx="4466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Chi-square test for a triangular random number generator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6633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2B5FB4-89DA-4909-876D-EC8FFB983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Test </a:t>
            </a:r>
            <a:r>
              <a:rPr lang="pl-PL" dirty="0" err="1"/>
              <a:t>statistic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A6463CB9-4549-401D-9FC6-1365F4F972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ctr"/>
                <a:endParaRPr lang="pl-PL" sz="34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pl-PL" sz="3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pl-PL" sz="34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pl-PL" sz="3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3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l-PL" sz="3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pl-PL" sz="3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3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l-PL" sz="3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l-PL" sz="3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l-PL" sz="3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l-PL" sz="3400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den>
                    </m:f>
                    <m:nary>
                      <m:naryPr>
                        <m:chr m:val="∑"/>
                        <m:ctrlPr>
                          <a:rPr lang="pl-PL" sz="3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l-PL" sz="3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l-PL" sz="3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pl-PL" sz="3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pl-PL" sz="3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pl-PL" sz="3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3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pl-PL" sz="34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pl-PL" sz="3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pl-PL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3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l-PL" sz="3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pl-PL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3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acc>
                          <m:accPr>
                            <m:chr m:val="̅"/>
                            <m:ctrlPr>
                              <a:rPr lang="pl-PL" sz="3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l-PL" sz="3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  <m:r>
                          <a:rPr lang="pl-PL" sz="3400" i="1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̅"/>
                            <m:ctrlPr>
                              <a:rPr lang="pl-PL" sz="3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l-PL" sz="3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  <m:r>
                          <a:rPr lang="pl-PL" sz="3400" i="1">
                            <a:latin typeface="Cambria Math" panose="02040503050406030204" pitchFamily="18" charset="0"/>
                          </a:rPr>
                          <m:t>−1)</m:t>
                        </m:r>
                      </m:den>
                    </m:f>
                    <m:nary>
                      <m:naryPr>
                        <m:chr m:val="∑"/>
                        <m:ctrlPr>
                          <a:rPr lang="pl-PL" sz="3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l-PL" sz="3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l-PL" sz="3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pl-PL" sz="3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acc>
                          <m:accPr>
                            <m:chr m:val="̅"/>
                            <m:ctrlPr>
                              <a:rPr lang="pl-PL" sz="3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l-PL" sz="3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sup>
                      <m:e>
                        <m:sSub>
                          <m:sSubPr>
                            <m:ctrlPr>
                              <a:rPr lang="pl-PL" sz="3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3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pl-PL" sz="340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pl-PL" sz="34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pl-PL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3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l-PL" sz="3400" i="1">
                            <a:latin typeface="Cambria Math" panose="02040503050406030204" pitchFamily="18" charset="0"/>
                          </a:rPr>
                          <m:t>𝑛</m:t>
                        </m:r>
                        <m:acc>
                          <m:accPr>
                            <m:chr m:val="̅"/>
                            <m:ctrlPr>
                              <a:rPr lang="pl-PL" sz="3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l-PL" sz="3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den>
                    </m:f>
                    <m:nary>
                      <m:naryPr>
                        <m:chr m:val="∑"/>
                        <m:ctrlPr>
                          <a:rPr lang="pl-PL" sz="3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l-PL" sz="3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l-PL" sz="3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pl-PL" sz="3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pl-PL" sz="3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l-PL" sz="3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pl-PL" sz="3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l-PL" sz="3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sup>
                      <m:e>
                        <m:sSub>
                          <m:sSubPr>
                            <m:ctrlPr>
                              <a:rPr lang="pl-PL" sz="3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3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pl-PL" sz="340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endParaRPr lang="pl-PL" sz="3400" dirty="0"/>
              </a:p>
              <a:p>
                <a:pPr algn="ctr"/>
                <a:endParaRPr lang="pl-PL" sz="34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pl-PL" sz="3400" dirty="0"/>
                  <a:t> </a:t>
                </a:r>
                <a:r>
                  <a:rPr lang="pl-PL" sz="3400" dirty="0" err="1"/>
                  <a:t>Terms</a:t>
                </a:r>
                <a:r>
                  <a:rPr lang="pl-PL" sz="3400" dirty="0"/>
                  <a:t> </a:t>
                </a:r>
                <a:r>
                  <a:rPr lang="pl-PL" sz="3400" dirty="0" err="1"/>
                  <a:t>are</a:t>
                </a:r>
                <a:r>
                  <a:rPr lang="pl-PL" sz="3400" dirty="0"/>
                  <a:t> </a:t>
                </a:r>
                <a:r>
                  <a:rPr lang="pl-PL" sz="3400" dirty="0" err="1"/>
                  <a:t>normalized</a:t>
                </a:r>
                <a:endParaRPr lang="pl-PL" sz="3400" dirty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3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pl-PL" sz="34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pl-PL" sz="3400" dirty="0"/>
                  <a:t> </a:t>
                </a:r>
                <a:r>
                  <a:rPr lang="pl-PL" sz="3400" dirty="0" err="1"/>
                  <a:t>weighting</a:t>
                </a:r>
                <a:r>
                  <a:rPr lang="pl-PL" sz="3400" dirty="0"/>
                  <a:t> </a:t>
                </a:r>
                <a:r>
                  <a:rPr lang="pl-PL" sz="3400" dirty="0" err="1"/>
                  <a:t>function</a:t>
                </a:r>
                <a:r>
                  <a:rPr lang="pl-PL" sz="3400" dirty="0"/>
                  <a:t> </a:t>
                </a:r>
                <a:endParaRPr lang="en-GB" sz="3400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A6463CB9-4549-401D-9FC6-1365F4F972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4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6622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B68E07-8EC8-44FC-8D86-00CB56768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How </a:t>
            </a:r>
            <a:r>
              <a:rPr lang="pl-PL" dirty="0" err="1"/>
              <a:t>can</a:t>
            </a:r>
            <a:r>
              <a:rPr lang="pl-PL" dirty="0"/>
              <a:t> we </a:t>
            </a:r>
            <a:r>
              <a:rPr lang="pl-PL" dirty="0" err="1"/>
              <a:t>adjust</a:t>
            </a:r>
            <a:r>
              <a:rPr lang="pl-PL" dirty="0"/>
              <a:t> </a:t>
            </a:r>
            <a:r>
              <a:rPr lang="pl-PL" dirty="0" err="1"/>
              <a:t>your</a:t>
            </a:r>
            <a:r>
              <a:rPr lang="pl-PL" dirty="0"/>
              <a:t> test?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0FA67750-B4D7-4FE8-AF29-53F591C643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l-PL" dirty="0"/>
                  <a:t>First of </a:t>
                </a:r>
                <a:r>
                  <a:rPr lang="pl-PL" dirty="0" err="1"/>
                  <a:t>all</a:t>
                </a:r>
                <a:r>
                  <a:rPr lang="pl-PL" dirty="0"/>
                  <a:t> , we </a:t>
                </a:r>
                <a:r>
                  <a:rPr lang="pl-PL" dirty="0" err="1"/>
                  <a:t>must</a:t>
                </a:r>
                <a:r>
                  <a:rPr lang="pl-PL" dirty="0"/>
                  <a:t> </a:t>
                </a:r>
                <a:r>
                  <a:rPr lang="pl-PL" dirty="0" err="1"/>
                  <a:t>choose</a:t>
                </a:r>
                <a:r>
                  <a:rPr lang="pl-PL" dirty="0"/>
                  <a:t> </a:t>
                </a:r>
                <a:r>
                  <a:rPr lang="pl-PL" dirty="0" err="1"/>
                  <a:t>metric</a:t>
                </a:r>
                <a:r>
                  <a:rPr lang="pl-PL" dirty="0"/>
                  <a:t> e. g. </a:t>
                </a:r>
                <a:r>
                  <a:rPr lang="pl-PL" dirty="0" err="1"/>
                  <a:t>Euclidean</a:t>
                </a:r>
                <a:r>
                  <a:rPr lang="pl-PL" dirty="0"/>
                  <a:t> </a:t>
                </a:r>
                <a:r>
                  <a:rPr lang="pl-PL" dirty="0" err="1"/>
                  <a:t>distance</a:t>
                </a:r>
                <a:r>
                  <a:rPr lang="pl-PL" dirty="0"/>
                  <a:t>:	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pl-PL" sz="26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l-PL" sz="2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l-PL" sz="26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pl-PL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pl-PL" sz="2600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pl-PL" sz="2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pl-PL" sz="2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l-PL" sz="2600" b="0" i="1" smtClean="0">
                            <a:latin typeface="Cambria Math" panose="02040503050406030204" pitchFamily="18" charset="0"/>
                          </a:rPr>
                          <m:t>𝑥𝑒𝑠</m:t>
                        </m:r>
                        <m:r>
                          <a:rPr lang="pl-PL" sz="26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pl-PL" sz="2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pl-PL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l-PL" sz="26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pl-PL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sz="2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l-PL" sz="2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pl-PL" sz="26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pl-PL" sz="26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pl-PL" sz="2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l-PL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sz="2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l-PL" sz="26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pl-PL" sz="26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pl-PL" sz="26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pl-PL" sz="2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pl-PL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pl-PL" sz="2600" dirty="0"/>
              </a:p>
              <a:p>
                <a:r>
                  <a:rPr lang="pl-PL" dirty="0" err="1"/>
                  <a:t>Now</a:t>
                </a:r>
                <a:r>
                  <a:rPr lang="pl-PL" dirty="0"/>
                  <a:t> we </a:t>
                </a:r>
                <a:r>
                  <a:rPr lang="pl-PL" dirty="0" err="1"/>
                  <a:t>can</a:t>
                </a:r>
                <a:r>
                  <a:rPr lang="pl-PL" dirty="0"/>
                  <a:t> </a:t>
                </a:r>
                <a:r>
                  <a:rPr lang="pl-PL" dirty="0" err="1"/>
                  <a:t>consider</a:t>
                </a:r>
                <a:r>
                  <a:rPr lang="pl-PL" dirty="0"/>
                  <a:t> </a:t>
                </a:r>
                <a:r>
                  <a:rPr lang="pl-PL" dirty="0" err="1"/>
                  <a:t>different</a:t>
                </a:r>
                <a:r>
                  <a:rPr lang="pl-PL" dirty="0"/>
                  <a:t> </a:t>
                </a:r>
                <a:r>
                  <a:rPr lang="pl-PL" dirty="0" err="1"/>
                  <a:t>weighting</a:t>
                </a:r>
                <a:r>
                  <a:rPr lang="pl-PL" dirty="0"/>
                  <a:t> </a:t>
                </a:r>
                <a:r>
                  <a:rPr lang="pl-PL" dirty="0" err="1"/>
                  <a:t>functions</a:t>
                </a:r>
                <a:r>
                  <a:rPr lang="pl-PL" dirty="0"/>
                  <a:t>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pl-PL" sz="26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pl-PL" sz="2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l-PL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pl-PL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l-PL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sz="26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pl-PL" sz="2600" b="0" i="1" smtClean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pl-PL" sz="2600" dirty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pl-PL" sz="26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pl-PL" sz="2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l-PL" sz="2600" dirty="0"/>
                  <a:t> -</a:t>
                </a:r>
                <a14:m>
                  <m:oMath xmlns:m="http://schemas.openxmlformats.org/officeDocument/2006/math">
                    <m:r>
                      <a:rPr lang="pl-PL" sz="2600" b="0" i="1" dirty="0" smtClean="0">
                        <a:latin typeface="Cambria Math" panose="02040503050406030204" pitchFamily="18" charset="0"/>
                      </a:rPr>
                      <m:t>𝑙𝑛</m:t>
                    </m:r>
                    <m:d>
                      <m:dPr>
                        <m:begChr m:val="|"/>
                        <m:endChr m:val="|"/>
                        <m:ctrlPr>
                          <a:rPr lang="pl-PL" sz="26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l-PL" sz="2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600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pl-PL" sz="2600" b="0" i="1" dirty="0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pl-PL" sz="26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l-PL" sz="2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endParaRPr lang="pl-PL" sz="2600" dirty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pl-PL" sz="26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pl-PL" sz="2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l-PL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pl-PL" sz="2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pl-PL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l-PL" sz="26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pl-PL" sz="2600" b="0" i="1" smtClean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  <m:sup>
                                <m:r>
                                  <a:rPr lang="pl-PL" sz="2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pl-PL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pl-PL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l-PL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pl-PL" sz="2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endParaRPr lang="pl-PL" sz="2600" dirty="0"/>
              </a:p>
              <a:p>
                <a:endParaRPr lang="pl-PL" dirty="0"/>
              </a:p>
              <a:p>
                <a:pPr marL="201168" lvl="1" indent="0">
                  <a:buNone/>
                </a:pPr>
                <a:endParaRPr lang="pl-PL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0FA67750-B4D7-4FE8-AF29-53F591C643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 t="-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2626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DA55C2-C798-4E57-95B0-307046352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Significance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84DAA2-CE0B-4E71-A632-67F4E6FC9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2200" dirty="0" err="1"/>
              <a:t>Now</a:t>
            </a:r>
            <a:r>
              <a:rPr lang="pl-PL" sz="2200" dirty="0"/>
              <a:t> we </a:t>
            </a:r>
            <a:r>
              <a:rPr lang="pl-PL" sz="2200" dirty="0" err="1"/>
              <a:t>need</a:t>
            </a:r>
            <a:r>
              <a:rPr lang="pl-PL" sz="2200" dirty="0"/>
              <a:t> to </a:t>
            </a:r>
            <a:r>
              <a:rPr lang="pl-PL" sz="2200" dirty="0" err="1"/>
              <a:t>evaluate</a:t>
            </a:r>
            <a:r>
              <a:rPr lang="pl-PL" sz="2200" dirty="0"/>
              <a:t> </a:t>
            </a:r>
            <a:r>
              <a:rPr lang="pl-PL" sz="2200" dirty="0" err="1"/>
              <a:t>given</a:t>
            </a:r>
            <a:r>
              <a:rPr lang="pl-PL" sz="2200" dirty="0"/>
              <a:t> T in order to </a:t>
            </a:r>
            <a:r>
              <a:rPr lang="pl-PL" sz="2200" dirty="0" err="1"/>
              <a:t>confirm</a:t>
            </a:r>
            <a:r>
              <a:rPr lang="pl-PL" sz="2200" dirty="0"/>
              <a:t>/</a:t>
            </a:r>
            <a:r>
              <a:rPr lang="pl-PL" sz="2200" dirty="0" err="1"/>
              <a:t>deny</a:t>
            </a:r>
            <a:r>
              <a:rPr lang="pl-PL" sz="2200" dirty="0"/>
              <a:t> </a:t>
            </a:r>
            <a:r>
              <a:rPr lang="pl-PL" sz="2200" dirty="0" err="1"/>
              <a:t>null</a:t>
            </a:r>
            <a:r>
              <a:rPr lang="pl-PL" sz="2200" dirty="0"/>
              <a:t> </a:t>
            </a:r>
            <a:r>
              <a:rPr lang="pl-PL" sz="2200" dirty="0" err="1"/>
              <a:t>hypothesis</a:t>
            </a:r>
            <a:r>
              <a:rPr lang="pl-PL" sz="2200" dirty="0"/>
              <a:t>. We do </a:t>
            </a:r>
            <a:r>
              <a:rPr lang="pl-PL" sz="2200" dirty="0" err="1"/>
              <a:t>it</a:t>
            </a:r>
            <a:r>
              <a:rPr lang="pl-PL" sz="2200" dirty="0"/>
              <a:t> by </a:t>
            </a:r>
            <a:r>
              <a:rPr lang="en-US" sz="2200" dirty="0"/>
              <a:t>the p-value</a:t>
            </a:r>
            <a:r>
              <a:rPr lang="pl-PL" sz="2200" dirty="0"/>
              <a:t> </a:t>
            </a:r>
            <a:r>
              <a:rPr lang="pl-PL" sz="2200" dirty="0" err="1"/>
              <a:t>which</a:t>
            </a:r>
            <a:r>
              <a:rPr lang="pl-PL" sz="2200" dirty="0"/>
              <a:t> </a:t>
            </a:r>
            <a:r>
              <a:rPr lang="en-US" sz="2200" dirty="0"/>
              <a:t>is the probability of obtaining test results at least as extreme as the results actually observed, under the assumption that the null hypothesis is correct.</a:t>
            </a:r>
            <a:endParaRPr lang="pl-PL" sz="2200" dirty="0"/>
          </a:p>
          <a:p>
            <a:pPr algn="just"/>
            <a:r>
              <a:rPr lang="pl-PL" sz="2200" dirty="0"/>
              <a:t>P-</a:t>
            </a:r>
            <a:r>
              <a:rPr lang="pl-PL" sz="2200" dirty="0" err="1"/>
              <a:t>value</a:t>
            </a:r>
            <a:r>
              <a:rPr lang="pl-PL" sz="2200" dirty="0"/>
              <a:t> </a:t>
            </a:r>
            <a:r>
              <a:rPr lang="pl-PL" sz="2200" dirty="0" err="1"/>
              <a:t>will</a:t>
            </a:r>
            <a:r>
              <a:rPr lang="pl-PL" sz="2200" dirty="0"/>
              <a:t> be </a:t>
            </a:r>
            <a:r>
              <a:rPr lang="pl-PL" sz="2200" dirty="0" err="1"/>
              <a:t>different</a:t>
            </a:r>
            <a:r>
              <a:rPr lang="pl-PL" sz="2200" dirty="0"/>
              <a:t> for </a:t>
            </a:r>
            <a:r>
              <a:rPr lang="pl-PL" sz="2200" dirty="0" err="1"/>
              <a:t>each</a:t>
            </a:r>
            <a:r>
              <a:rPr lang="pl-PL" sz="2200" dirty="0"/>
              <a:t> </a:t>
            </a:r>
            <a:r>
              <a:rPr lang="pl-PL" sz="2200" dirty="0" err="1"/>
              <a:t>entry</a:t>
            </a:r>
            <a:r>
              <a:rPr lang="pl-PL" sz="2200" dirty="0"/>
              <a:t> data and to </a:t>
            </a:r>
            <a:r>
              <a:rPr lang="pl-PL" sz="2200" dirty="0" err="1"/>
              <a:t>determine</a:t>
            </a:r>
            <a:r>
              <a:rPr lang="pl-PL" sz="2200" dirty="0"/>
              <a:t> </a:t>
            </a:r>
            <a:r>
              <a:rPr lang="pl-PL" sz="2200" dirty="0" err="1"/>
              <a:t>it</a:t>
            </a:r>
            <a:r>
              <a:rPr lang="pl-PL" sz="2200" dirty="0"/>
              <a:t> we </a:t>
            </a:r>
            <a:r>
              <a:rPr lang="pl-PL" sz="2200" dirty="0" err="1"/>
              <a:t>perform</a:t>
            </a:r>
            <a:r>
              <a:rPr lang="pl-PL" sz="2200" dirty="0"/>
              <a:t> </a:t>
            </a:r>
            <a:r>
              <a:rPr lang="pl-PL" sz="2200" dirty="0" err="1"/>
              <a:t>permutation</a:t>
            </a:r>
            <a:r>
              <a:rPr lang="pl-PL" sz="2200" dirty="0"/>
              <a:t> test. </a:t>
            </a:r>
          </a:p>
          <a:p>
            <a:pPr algn="just"/>
            <a:r>
              <a:rPr lang="pl-PL" sz="2200" dirty="0"/>
              <a:t>We </a:t>
            </a:r>
            <a:r>
              <a:rPr lang="pl-PL" sz="2200" dirty="0" err="1"/>
              <a:t>assign</a:t>
            </a:r>
            <a:r>
              <a:rPr lang="pl-PL" sz="2200" dirty="0"/>
              <a:t> </a:t>
            </a:r>
            <a:r>
              <a:rPr lang="pl-PL" sz="2200" dirty="0" err="1"/>
              <a:t>randomly</a:t>
            </a:r>
            <a:r>
              <a:rPr lang="pl-PL" sz="2200" dirty="0"/>
              <a:t> data </a:t>
            </a:r>
            <a:r>
              <a:rPr lang="pl-PL" sz="2200" dirty="0" err="1"/>
              <a:t>entries</a:t>
            </a:r>
            <a:r>
              <a:rPr lang="pl-PL" sz="2200" dirty="0"/>
              <a:t> to </a:t>
            </a:r>
            <a:r>
              <a:rPr lang="pl-PL" sz="2200" dirty="0" err="1"/>
              <a:t>each</a:t>
            </a:r>
            <a:r>
              <a:rPr lang="pl-PL" sz="2200" dirty="0"/>
              <a:t> </a:t>
            </a:r>
            <a:r>
              <a:rPr lang="pl-PL" sz="2200" dirty="0" err="1"/>
              <a:t>sample</a:t>
            </a:r>
            <a:r>
              <a:rPr lang="pl-PL" sz="2200" dirty="0"/>
              <a:t> and </a:t>
            </a:r>
            <a:r>
              <a:rPr lang="pl-PL" sz="2200" dirty="0" err="1"/>
              <a:t>perform</a:t>
            </a:r>
            <a:r>
              <a:rPr lang="pl-PL" sz="2200" dirty="0"/>
              <a:t> Energy Test on a big </a:t>
            </a:r>
            <a:r>
              <a:rPr lang="pl-PL" sz="2200" dirty="0" err="1"/>
              <a:t>number</a:t>
            </a:r>
            <a:r>
              <a:rPr lang="pl-PL" sz="2200" dirty="0"/>
              <a:t> of </a:t>
            </a:r>
            <a:r>
              <a:rPr lang="pl-PL" sz="2200" dirty="0" err="1"/>
              <a:t>such</a:t>
            </a:r>
            <a:r>
              <a:rPr lang="pl-PL" sz="2200" dirty="0"/>
              <a:t> small </a:t>
            </a:r>
            <a:r>
              <a:rPr lang="pl-PL" sz="2200" dirty="0" err="1"/>
              <a:t>chunks</a:t>
            </a:r>
            <a:r>
              <a:rPr lang="pl-PL" sz="2200" dirty="0"/>
              <a:t>. Then we place T from </a:t>
            </a:r>
            <a:r>
              <a:rPr lang="pl-PL" sz="2200" dirty="0" err="1"/>
              <a:t>full</a:t>
            </a:r>
            <a:r>
              <a:rPr lang="pl-PL" sz="2200" dirty="0"/>
              <a:t> </a:t>
            </a:r>
            <a:r>
              <a:rPr lang="pl-PL" sz="2200" dirty="0" err="1"/>
              <a:t>analyze</a:t>
            </a:r>
            <a:r>
              <a:rPr lang="pl-PL" sz="2200" dirty="0"/>
              <a:t> and </a:t>
            </a:r>
            <a:r>
              <a:rPr lang="pl-PL" sz="2200" dirty="0" err="1"/>
              <a:t>see</a:t>
            </a:r>
            <a:r>
              <a:rPr lang="pl-PL" sz="2200" dirty="0"/>
              <a:t> </a:t>
            </a:r>
            <a:r>
              <a:rPr lang="pl-PL" sz="2200" dirty="0" err="1"/>
              <a:t>where</a:t>
            </a:r>
            <a:r>
              <a:rPr lang="pl-PL" sz="2200" dirty="0"/>
              <a:t> </a:t>
            </a:r>
            <a:r>
              <a:rPr lang="pl-PL" sz="2200" dirty="0" err="1"/>
              <a:t>it</a:t>
            </a:r>
            <a:r>
              <a:rPr lang="pl-PL" sz="2200" dirty="0"/>
              <a:t> </a:t>
            </a:r>
            <a:r>
              <a:rPr lang="pl-PL" sz="2200" dirty="0" err="1"/>
              <a:t>belongs</a:t>
            </a:r>
            <a:r>
              <a:rPr lang="pl-PL" sz="2200" dirty="0"/>
              <a:t> </a:t>
            </a:r>
            <a:r>
              <a:rPr lang="pl-PL" sz="2200" dirty="0" err="1"/>
              <a:t>against</a:t>
            </a:r>
            <a:r>
              <a:rPr lang="pl-PL" sz="2200" dirty="0"/>
              <a:t> </a:t>
            </a:r>
            <a:r>
              <a:rPr lang="pl-PL" sz="2200" dirty="0" err="1"/>
              <a:t>other</a:t>
            </a:r>
            <a:r>
              <a:rPr lang="pl-PL" sz="2200" dirty="0"/>
              <a:t> T-</a:t>
            </a:r>
            <a:r>
              <a:rPr lang="pl-PL" sz="2200" dirty="0" err="1"/>
              <a:t>ies</a:t>
            </a:r>
            <a:r>
              <a:rPr lang="pl-PL" sz="2200" dirty="0"/>
              <a:t>. 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894473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DB3120-FB1A-41F6-BCC5-F82911485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Usecase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CERN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F09BA4-4372-4D27-8308-45F16F263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At </a:t>
            </a:r>
            <a:r>
              <a:rPr lang="pl-PL" dirty="0" err="1"/>
              <a:t>LHCb</a:t>
            </a:r>
            <a:r>
              <a:rPr lang="pl-PL" dirty="0"/>
              <a:t> Energy Test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used</a:t>
            </a:r>
            <a:r>
              <a:rPr lang="pl-PL" dirty="0"/>
              <a:t> to </a:t>
            </a:r>
            <a:r>
              <a:rPr lang="pl-PL" dirty="0" err="1"/>
              <a:t>find</a:t>
            </a:r>
            <a:r>
              <a:rPr lang="pl-PL" dirty="0"/>
              <a:t> CP-</a:t>
            </a:r>
            <a:r>
              <a:rPr lang="pl-PL" dirty="0" err="1"/>
              <a:t>violation</a:t>
            </a:r>
            <a:r>
              <a:rPr lang="pl-PL" dirty="0"/>
              <a:t>. CP (</a:t>
            </a:r>
            <a:r>
              <a:rPr lang="pl-PL" dirty="0" err="1"/>
              <a:t>charge</a:t>
            </a:r>
            <a:r>
              <a:rPr lang="pl-PL" dirty="0"/>
              <a:t> </a:t>
            </a:r>
            <a:r>
              <a:rPr lang="pl-PL" dirty="0" err="1"/>
              <a:t>conjugation</a:t>
            </a:r>
            <a:r>
              <a:rPr lang="pl-PL" dirty="0"/>
              <a:t> </a:t>
            </a:r>
            <a:r>
              <a:rPr lang="pl-PL" dirty="0" err="1"/>
              <a:t>parity</a:t>
            </a:r>
            <a:r>
              <a:rPr lang="pl-PL" dirty="0"/>
              <a:t> </a:t>
            </a:r>
            <a:r>
              <a:rPr lang="pl-PL" dirty="0" err="1"/>
              <a:t>symmetry</a:t>
            </a:r>
            <a:r>
              <a:rPr lang="pl-PL" dirty="0"/>
              <a:t>) </a:t>
            </a:r>
            <a:r>
              <a:rPr lang="pl-PL" dirty="0" err="1"/>
              <a:t>is</a:t>
            </a:r>
            <a:r>
              <a:rPr lang="pl-PL" dirty="0"/>
              <a:t>         a </a:t>
            </a:r>
            <a:r>
              <a:rPr lang="pl-PL" dirty="0" err="1"/>
              <a:t>physics</a:t>
            </a:r>
            <a:r>
              <a:rPr lang="pl-PL" dirty="0"/>
              <a:t> law </a:t>
            </a:r>
            <a:r>
              <a:rPr lang="pl-PL" dirty="0" err="1"/>
              <a:t>that</a:t>
            </a:r>
            <a:r>
              <a:rPr lang="pl-PL" dirty="0"/>
              <a:t> </a:t>
            </a:r>
            <a:r>
              <a:rPr lang="pl-PL" dirty="0" err="1"/>
              <a:t>sometimes</a:t>
            </a:r>
            <a:r>
              <a:rPr lang="pl-PL" dirty="0"/>
              <a:t> </a:t>
            </a:r>
            <a:r>
              <a:rPr lang="pl-PL" dirty="0" err="1"/>
              <a:t>does</a:t>
            </a:r>
            <a:r>
              <a:rPr lang="pl-PL" dirty="0"/>
              <a:t> not </a:t>
            </a:r>
            <a:r>
              <a:rPr lang="pl-PL" dirty="0" err="1"/>
              <a:t>apply</a:t>
            </a:r>
            <a:r>
              <a:rPr lang="pl-PL" dirty="0"/>
              <a:t> and </a:t>
            </a:r>
            <a:r>
              <a:rPr lang="pl-PL" dirty="0" err="1"/>
              <a:t>this</a:t>
            </a:r>
            <a:r>
              <a:rPr lang="pl-PL" dirty="0"/>
              <a:t> </a:t>
            </a:r>
            <a:r>
              <a:rPr lang="pl-PL" dirty="0" err="1"/>
              <a:t>indicates</a:t>
            </a:r>
            <a:r>
              <a:rPr lang="pl-PL" dirty="0"/>
              <a:t> a </a:t>
            </a:r>
            <a:r>
              <a:rPr lang="pl-PL" dirty="0" err="1"/>
              <a:t>room</a:t>
            </a:r>
            <a:r>
              <a:rPr lang="pl-PL" dirty="0"/>
              <a:t> to </a:t>
            </a:r>
            <a:r>
              <a:rPr lang="pl-PL" dirty="0" err="1"/>
              <a:t>formulate</a:t>
            </a:r>
            <a:r>
              <a:rPr lang="pl-PL" dirty="0"/>
              <a:t> </a:t>
            </a:r>
            <a:r>
              <a:rPr lang="pl-PL" dirty="0" err="1"/>
              <a:t>new</a:t>
            </a:r>
            <a:r>
              <a:rPr lang="pl-PL" dirty="0"/>
              <a:t> </a:t>
            </a:r>
            <a:r>
              <a:rPr lang="pl-PL" dirty="0" err="1"/>
              <a:t>more</a:t>
            </a:r>
            <a:r>
              <a:rPr lang="pl-PL" dirty="0"/>
              <a:t> </a:t>
            </a:r>
            <a:r>
              <a:rPr lang="pl-PL" dirty="0" err="1"/>
              <a:t>precise</a:t>
            </a:r>
            <a:r>
              <a:rPr lang="pl-PL" dirty="0"/>
              <a:t> </a:t>
            </a:r>
            <a:r>
              <a:rPr lang="pl-PL" dirty="0" err="1"/>
              <a:t>theory</a:t>
            </a:r>
            <a:r>
              <a:rPr lang="pl-PL" dirty="0"/>
              <a:t> </a:t>
            </a:r>
            <a:r>
              <a:rPr lang="pl-PL" dirty="0" err="1"/>
              <a:t>than</a:t>
            </a:r>
            <a:r>
              <a:rPr lang="pl-PL" dirty="0"/>
              <a:t> the Standard Model. </a:t>
            </a:r>
            <a:r>
              <a:rPr lang="en-US" dirty="0"/>
              <a:t>However such cases are extremely rare and hidden in a big number of „normal”  events. </a:t>
            </a:r>
            <a:endParaRPr lang="pl-PL" dirty="0"/>
          </a:p>
          <a:p>
            <a:pPr algn="just"/>
            <a:r>
              <a:rPr lang="en-US" dirty="0"/>
              <a:t>In the experiment, decays can be described by 2 dimensions in case of 2-body decay or 5 dimensions in 3-body decay that is why standard statistical tests are not the best option. </a:t>
            </a:r>
            <a:endParaRPr lang="pl-PL" dirty="0"/>
          </a:p>
          <a:p>
            <a:pPr algn="just"/>
            <a:r>
              <a:rPr lang="en-US" dirty="0"/>
              <a:t>We compare empirical measurements witch theoretical </a:t>
            </a:r>
            <a:r>
              <a:rPr lang="en-US" dirty="0" err="1"/>
              <a:t>p.d.f</a:t>
            </a:r>
            <a:r>
              <a:rPr lang="en-US" dirty="0"/>
              <a:t> and when we spot a p-value smaller than </a:t>
            </a:r>
            <a:r>
              <a:rPr lang="pl-PL" dirty="0" err="1"/>
              <a:t>that</a:t>
            </a:r>
            <a:r>
              <a:rPr lang="pl-PL" dirty="0"/>
              <a:t> </a:t>
            </a:r>
            <a:r>
              <a:rPr lang="pl-PL" dirty="0" err="1"/>
              <a:t>associated</a:t>
            </a:r>
            <a:r>
              <a:rPr lang="pl-PL" dirty="0"/>
              <a:t> with </a:t>
            </a:r>
            <a:r>
              <a:rPr lang="en-US" dirty="0"/>
              <a:t>5σ we can tell that we observed CP-violation and can further investigate this specific data sample.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2708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9A0AF8-0E11-4321-9777-12E5E18F0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CUDA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4EDB5AE-39DF-4C28-A8D1-FAB468578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dirty="0"/>
              <a:t>CUDA is a language extension that allows making computations on GPU instead of on CPU.</a:t>
            </a:r>
            <a:endParaRPr lang="pl-PL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/>
              <a:t>Computations on GPU are massively parallel (thousands of threads concurrently).</a:t>
            </a:r>
            <a:endParaRPr lang="pl-PL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/>
              <a:t>If calculations can be efficiently divided into independent subparts there is a possibility to gains significant performance bust.</a:t>
            </a:r>
            <a:endParaRPr lang="pl-PL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/>
              <a:t>Moving data is costly in comparison to making calculations so GPU can outperform CPU only on large enough datasets. GPU scale</a:t>
            </a:r>
            <a:r>
              <a:rPr lang="pl-PL" dirty="0"/>
              <a:t> </a:t>
            </a:r>
            <a:r>
              <a:rPr lang="pl-PL" dirty="0" err="1"/>
              <a:t>better</a:t>
            </a:r>
            <a:r>
              <a:rPr lang="pl-PL" dirty="0"/>
              <a:t> </a:t>
            </a:r>
            <a:r>
              <a:rPr lang="pl-PL" dirty="0" err="1"/>
              <a:t>than</a:t>
            </a:r>
            <a:r>
              <a:rPr lang="pl-PL" dirty="0"/>
              <a:t> CPU</a:t>
            </a:r>
            <a:r>
              <a:rPr lang="en-US" dirty="0"/>
              <a:t> </a:t>
            </a:r>
            <a:r>
              <a:rPr lang="pl-PL" dirty="0"/>
              <a:t>with the </a:t>
            </a:r>
            <a:r>
              <a:rPr lang="pl-PL" dirty="0" err="1"/>
              <a:t>growth</a:t>
            </a:r>
            <a:r>
              <a:rPr lang="pl-PL" dirty="0"/>
              <a:t> of </a:t>
            </a:r>
            <a:r>
              <a:rPr lang="en-US" dirty="0"/>
              <a:t>data input</a:t>
            </a:r>
            <a:r>
              <a:rPr lang="pl-PL" dirty="0"/>
              <a:t> </a:t>
            </a:r>
            <a:r>
              <a:rPr lang="pl-PL" dirty="0" err="1"/>
              <a:t>size</a:t>
            </a:r>
            <a:r>
              <a:rPr lang="en-US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513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F616C8-6133-430C-A87A-2EF5976C0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Energy Test with CUDA </a:t>
            </a:r>
            <a:r>
              <a:rPr lang="pl-PL" dirty="0" err="1"/>
              <a:t>acceleration</a:t>
            </a:r>
            <a:endParaRPr lang="en-GB" dirty="0"/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871AE1DF-E9B9-4F2D-9641-866C8EC972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9276759"/>
              </p:ext>
            </p:extLst>
          </p:nvPr>
        </p:nvGraphicFramePr>
        <p:xfrm>
          <a:off x="1096963" y="1846263"/>
          <a:ext cx="1005839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799">
                  <a:extLst>
                    <a:ext uri="{9D8B030D-6E8A-4147-A177-3AD203B41FA5}">
                      <a16:colId xmlns:a16="http://schemas.microsoft.com/office/drawing/2014/main" val="3882443803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223056747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14176035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err="1"/>
                        <a:t>Number</a:t>
                      </a:r>
                      <a:r>
                        <a:rPr lang="pl-PL" dirty="0"/>
                        <a:t> of </a:t>
                      </a:r>
                      <a:r>
                        <a:rPr lang="pl-PL" dirty="0" err="1"/>
                        <a:t>permutations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CPU [s]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GPU[s]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236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1000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0.511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1.040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3627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10000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0.921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1.030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337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100000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5.038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2.700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0891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900000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45.319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17.7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5474333"/>
                  </a:ext>
                </a:extLst>
              </a:tr>
            </a:tbl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734E5EEA-7606-4D0E-ACAF-D1FB785E2E8B}"/>
              </a:ext>
            </a:extLst>
          </p:cNvPr>
          <p:cNvSpPr txBox="1"/>
          <p:nvPr/>
        </p:nvSpPr>
        <p:spPr>
          <a:xfrm>
            <a:off x="1207363" y="4332303"/>
            <a:ext cx="8922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One </a:t>
            </a:r>
            <a:r>
              <a:rPr lang="pl-PL" dirty="0" err="1"/>
              <a:t>permutation</a:t>
            </a:r>
            <a:r>
              <a:rPr lang="pl-PL" dirty="0"/>
              <a:t> 64 </a:t>
            </a:r>
            <a:r>
              <a:rPr lang="pl-PL" dirty="0" err="1"/>
              <a:t>elements</a:t>
            </a:r>
            <a:r>
              <a:rPr lang="pl-PL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838790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cja">
  <a:themeElements>
    <a:clrScheme name="Retrospekcj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663</TotalTime>
  <Words>632</Words>
  <Application>Microsoft Office PowerPoint</Application>
  <PresentationFormat>Panoramiczny</PresentationFormat>
  <Paragraphs>70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CMR10</vt:lpstr>
      <vt:lpstr>Lucida Grande</vt:lpstr>
      <vt:lpstr>Wingdings</vt:lpstr>
      <vt:lpstr>Retrospekcja</vt:lpstr>
      <vt:lpstr>The Energy Test </vt:lpstr>
      <vt:lpstr>Goodness of fit tests</vt:lpstr>
      <vt:lpstr>Why Energy Test can be better?</vt:lpstr>
      <vt:lpstr>Test statistic</vt:lpstr>
      <vt:lpstr>How can we adjust your test?</vt:lpstr>
      <vt:lpstr>Significance level</vt:lpstr>
      <vt:lpstr>Usecase at CERN</vt:lpstr>
      <vt:lpstr>CUDA</vt:lpstr>
      <vt:lpstr>Energy Test with CUDA acceleration</vt:lpstr>
      <vt:lpstr>Room for improvements</vt:lpstr>
      <vt:lpstr>Thank for listening!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Energy Test</dc:title>
  <dc:creator>Wiktor Żychowicz</dc:creator>
  <cp:lastModifiedBy>Agnieszka Mucha</cp:lastModifiedBy>
  <cp:revision>38</cp:revision>
  <dcterms:created xsi:type="dcterms:W3CDTF">2020-09-11T20:31:36Z</dcterms:created>
  <dcterms:modified xsi:type="dcterms:W3CDTF">2020-09-13T19:41:36Z</dcterms:modified>
</cp:coreProperties>
</file>