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546" r:id="rId3"/>
    <p:sldId id="624" r:id="rId4"/>
    <p:sldId id="578" r:id="rId5"/>
    <p:sldId id="545" r:id="rId6"/>
    <p:sldId id="554" r:id="rId7"/>
    <p:sldId id="585" r:id="rId8"/>
    <p:sldId id="619" r:id="rId9"/>
    <p:sldId id="620" r:id="rId10"/>
    <p:sldId id="614" r:id="rId11"/>
    <p:sldId id="615" r:id="rId12"/>
    <p:sldId id="490" r:id="rId13"/>
    <p:sldId id="491" r:id="rId14"/>
    <p:sldId id="618" r:id="rId15"/>
    <p:sldId id="493" r:id="rId16"/>
    <p:sldId id="569" r:id="rId17"/>
    <p:sldId id="621" r:id="rId18"/>
    <p:sldId id="606" r:id="rId19"/>
    <p:sldId id="608" r:id="rId20"/>
    <p:sldId id="607" r:id="rId21"/>
    <p:sldId id="623" r:id="rId22"/>
    <p:sldId id="605" r:id="rId23"/>
    <p:sldId id="577" r:id="rId24"/>
    <p:sldId id="555" r:id="rId25"/>
    <p:sldId id="525" r:id="rId26"/>
    <p:sldId id="494" r:id="rId27"/>
    <p:sldId id="592" r:id="rId28"/>
    <p:sldId id="591" r:id="rId29"/>
    <p:sldId id="610" r:id="rId30"/>
    <p:sldId id="611" r:id="rId31"/>
    <p:sldId id="612" r:id="rId32"/>
    <p:sldId id="596" r:id="rId33"/>
    <p:sldId id="597" r:id="rId34"/>
    <p:sldId id="598" r:id="rId35"/>
    <p:sldId id="599" r:id="rId36"/>
    <p:sldId id="600" r:id="rId37"/>
    <p:sldId id="601" r:id="rId38"/>
    <p:sldId id="602" r:id="rId39"/>
    <p:sldId id="603" r:id="rId40"/>
    <p:sldId id="604" r:id="rId41"/>
    <p:sldId id="613" r:id="rId42"/>
    <p:sldId id="622" r:id="rId43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47311C8B-C804-4165-9EAF-97246E933A87}">
          <p14:sldIdLst>
            <p14:sldId id="256"/>
            <p14:sldId id="546"/>
            <p14:sldId id="624"/>
            <p14:sldId id="578"/>
            <p14:sldId id="545"/>
            <p14:sldId id="554"/>
            <p14:sldId id="585"/>
            <p14:sldId id="619"/>
            <p14:sldId id="620"/>
            <p14:sldId id="614"/>
            <p14:sldId id="615"/>
          </p14:sldIdLst>
        </p14:section>
        <p14:section name="Model independent results since 2019" id="{D1240415-4AAE-47A9-987F-5C9D43A6953D}">
          <p14:sldIdLst>
            <p14:sldId id="490"/>
            <p14:sldId id="491"/>
            <p14:sldId id="618"/>
          </p14:sldIdLst>
        </p14:section>
        <p14:section name="Model dependent results since ISMD19" id="{7345190D-1E1B-4C30-9B52-240DE41F5942}">
          <p14:sldIdLst>
            <p14:sldId id="493"/>
          </p14:sldIdLst>
        </p14:section>
        <p14:section name="D0-TOTEM summary" id="{6B8C37A2-A8FF-45A2-AB03-81EF4BFC883C}">
          <p14:sldIdLst>
            <p14:sldId id="569"/>
            <p14:sldId id="621"/>
          </p14:sldIdLst>
        </p14:section>
        <p14:section name="Back to the scaling analysis" id="{A616B077-898B-4D68-B8D0-DF064E97CD62}">
          <p14:sldIdLst/>
        </p14:section>
        <p14:section name="Odderon properties" id="{ECB87A1B-12AE-43E9-B899-3BB299A4063C}">
          <p14:sldIdLst>
            <p14:sldId id="606"/>
            <p14:sldId id="608"/>
            <p14:sldId id="607"/>
            <p14:sldId id="623"/>
            <p14:sldId id="605"/>
          </p14:sldIdLst>
        </p14:section>
        <p14:section name="Summary" id="{D5EF1C05-D483-447E-AC55-64FD5FB710E9}">
          <p14:sldIdLst>
            <p14:sldId id="577"/>
          </p14:sldIdLst>
        </p14:section>
        <p14:section name="New results since ISMD 2019 Santa Fe" id="{792129CF-7C3C-4FC9-B341-720C68527D24}">
          <p14:sldIdLst>
            <p14:sldId id="555"/>
            <p14:sldId id="525"/>
          </p14:sldIdLst>
        </p14:section>
        <p14:section name="Backup slides" id="{C915E2E3-A2D4-4959-827D-60BF4B5B694C}">
          <p14:sldIdLst>
            <p14:sldId id="494"/>
            <p14:sldId id="592"/>
            <p14:sldId id="591"/>
          </p14:sldIdLst>
        </p14:section>
        <p14:section name="Popular view" id="{AF8CDEA9-7166-448B-9881-36DEFAE89242}">
          <p14:sldIdLst>
            <p14:sldId id="610"/>
            <p14:sldId id="611"/>
            <p14:sldId id="612"/>
          </p14:sldIdLst>
        </p14:section>
        <p14:section name="Formalism" id="{FFB52D90-FE1F-40EA-9398-14B8E1C89E12}">
          <p14:sldIdLst>
            <p14:sldId id="596"/>
          </p14:sldIdLst>
        </p14:section>
        <p14:section name="Strategy" id="{CB6C5F7A-9431-4306-822F-6D5863EC770E}">
          <p14:sldIdLst>
            <p14:sldId id="597"/>
            <p14:sldId id="598"/>
          </p14:sldIdLst>
        </p14:section>
        <p14:section name="Scaling properties" id="{7FAEC5C8-E11B-4DB9-89BC-4F978EF5AA0E}">
          <p14:sldIdLst>
            <p14:sldId id="599"/>
            <p14:sldId id="600"/>
            <p14:sldId id="601"/>
            <p14:sldId id="602"/>
            <p14:sldId id="603"/>
          </p14:sldIdLst>
        </p14:section>
        <p14:section name="Model dependently: domain of validity of scaling OK" id="{6ACE5367-3E4A-47AD-B2A2-B01A06655BED}">
          <p14:sldIdLst>
            <p14:sldId id="604"/>
            <p14:sldId id="613"/>
            <p14:sldId id="6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FF00"/>
    <a:srgbClr val="FFFFFF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3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01832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389DC73A-65FC-4DC7-9880-A0BCA7F38A36}" type="datetimeFigureOut">
              <a:t>2022. 04. 01.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01832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7066AFAC-24ED-4B1A-B4CB-B719CDDB8C6E}" type="slidenum">
              <a:t>‹#›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2986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Move="1" noResize="1"/>
          </p:cNvSpPr>
          <p:nvPr/>
        </p:nvSpPr>
        <p:spPr>
          <a:xfrm>
            <a:off x="0" y="0"/>
            <a:ext cx="7099200" cy="10234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zabadkézi sokszög 1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Szabadkézi sokszög 1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zabadkézi sokszög 2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zabadkézi sokszög 22"/>
          <p:cNvSpPr/>
          <p:nvPr/>
        </p:nvSpPr>
        <p:spPr>
          <a:xfrm>
            <a:off x="0" y="339840"/>
            <a:ext cx="33288120" cy="2496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Jegyzetek helye 23"/>
          <p:cNvSpPr txBox="1">
            <a:spLocks noGrp="1"/>
          </p:cNvSpPr>
          <p:nvPr>
            <p:ph type="body" sz="quarter" idx="3"/>
          </p:nvPr>
        </p:nvSpPr>
        <p:spPr>
          <a:xfrm>
            <a:off x="522000" y="4830480"/>
            <a:ext cx="6041879" cy="45230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  <p:sp>
        <p:nvSpPr>
          <p:cNvPr id="25" name="Diakép helye 24"/>
          <p:cNvSpPr>
            <a:spLocks noGrp="1" noRot="1" noChangeAspect="1"/>
          </p:cNvSpPr>
          <p:nvPr>
            <p:ph type="sldImg" idx="2"/>
          </p:nvPr>
        </p:nvSpPr>
        <p:spPr>
          <a:xfrm>
            <a:off x="990360" y="777600"/>
            <a:ext cx="5095800" cy="3816720"/>
          </a:xfrm>
          <a:prstGeom prst="rect">
            <a:avLst/>
          </a:prstGeom>
          <a:noFill/>
          <a:ln>
            <a:noFill/>
            <a:prstDash val="solid"/>
          </a:ln>
        </p:spPr>
      </p:sp>
    </p:spTree>
    <p:extLst>
      <p:ext uri="{BB962C8B-B14F-4D97-AF65-F5344CB8AC3E}">
        <p14:creationId xmlns:p14="http://schemas.microsoft.com/office/powerpoint/2010/main" val="33053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hu-HU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852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908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872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10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947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056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3684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621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91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24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185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13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57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1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8735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37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935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72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94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388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04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990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577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649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432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1039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873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68618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30543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7429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41118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35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8231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699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753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87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8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267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370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009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95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0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65938" y="-25400"/>
            <a:ext cx="2287587" cy="545941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-25400"/>
            <a:ext cx="6713538" cy="545941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3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9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722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71975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5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3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2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46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508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50000">
              <a:srgbClr val="0000CC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gyenes összekötő 1"/>
          <p:cNvSpPr/>
          <p:nvPr/>
        </p:nvSpPr>
        <p:spPr>
          <a:xfrm>
            <a:off x="0" y="685799"/>
            <a:ext cx="9144000" cy="1440"/>
          </a:xfrm>
          <a:prstGeom prst="line">
            <a:avLst/>
          </a:prstGeom>
          <a:noFill/>
          <a:ln w="1836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31680" y="3046320"/>
            <a:ext cx="9144000" cy="18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3200400"/>
            <a:ext cx="9144000" cy="1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139840" y="2987640"/>
            <a:ext cx="4854600" cy="885960"/>
            <a:chOff x="2139840" y="2987640"/>
            <a:chExt cx="4854600" cy="885960"/>
          </a:xfrm>
        </p:grpSpPr>
        <p:sp>
          <p:nvSpPr>
            <p:cNvPr id="6" name="Szabadkézi sokszög 5"/>
            <p:cNvSpPr/>
            <p:nvPr/>
          </p:nvSpPr>
          <p:spPr>
            <a:xfrm>
              <a:off x="2139840" y="2987640"/>
              <a:ext cx="3125880" cy="18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2139840" y="2987640"/>
              <a:ext cx="4854600" cy="885960"/>
              <a:chOff x="2139840" y="2987640"/>
              <a:chExt cx="4854600" cy="885960"/>
            </a:xfrm>
          </p:grpSpPr>
          <p:sp>
            <p:nvSpPr>
              <p:cNvPr id="8" name="Szabadkézi sokszög 7"/>
              <p:cNvSpPr/>
              <p:nvPr/>
            </p:nvSpPr>
            <p:spPr>
              <a:xfrm>
                <a:off x="2139840" y="2987640"/>
                <a:ext cx="4854600" cy="857159"/>
              </a:xfrm>
              <a:custGeom>
                <a:avLst>
                  <a:gd name="f0" fmla="val 4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lvl="0" rtl="0" hangingPunct="0">
                  <a:buNone/>
                  <a:tabLst/>
                </a:pPr>
                <a:endParaRPr lang="hu-HU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  <p:sp>
            <p:nvSpPr>
              <p:cNvPr id="9" name="Szabadkézi sokszög 8"/>
              <p:cNvSpPr/>
              <p:nvPr/>
            </p:nvSpPr>
            <p:spPr>
              <a:xfrm>
                <a:off x="2139840" y="2987640"/>
                <a:ext cx="4854600" cy="8859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>
                <a:spAutoFit/>
              </a:bodyPr>
              <a:lstStyle/>
              <a:p>
                <a:pPr marL="0" marR="0" lvl="0" indent="0" rtl="0" hangingPunct="1">
                  <a:buNone/>
                  <a:tabLst/>
                </a:pP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  </a:t>
                </a:r>
                <a:r>
                  <a:rPr lang="en-GB" sz="5200">
                    <a:latin typeface="Times New Roman" pitchFamily="18"/>
                    <a:ea typeface="Arial Unicode MS" pitchFamily="2"/>
                    <a:cs typeface="Tahoma" pitchFamily="2"/>
                  </a:rPr>
                  <a:t> </a:t>
                </a: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                      </a:t>
                </a:r>
              </a:p>
            </p:txBody>
          </p:sp>
        </p:grpSp>
      </p:grpSp>
      <p:sp>
        <p:nvSpPr>
          <p:cNvPr id="11" name="Szabadkézi sokszög 10"/>
          <p:cNvSpPr/>
          <p:nvPr/>
        </p:nvSpPr>
        <p:spPr>
          <a:xfrm>
            <a:off x="0" y="6580440"/>
            <a:ext cx="3702780" cy="277560"/>
          </a:xfrm>
          <a:custGeom>
            <a:avLst>
              <a:gd name="f0" fmla="val 12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8018999" y="6624719"/>
            <a:ext cx="1148760" cy="277560"/>
          </a:xfrm>
          <a:custGeom>
            <a:avLst>
              <a:gd name="f0" fmla="val 12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Cím helye 15"/>
          <p:cNvSpPr txBox="1">
            <a:spLocks noGrp="1"/>
          </p:cNvSpPr>
          <p:nvPr>
            <p:ph type="title"/>
          </p:nvPr>
        </p:nvSpPr>
        <p:spPr>
          <a:xfrm>
            <a:off x="0" y="-25560"/>
            <a:ext cx="9153360" cy="63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hu-HU" dirty="0" smtClean="0"/>
              <a:t> Címszöveg </a:t>
            </a:r>
            <a:r>
              <a:rPr lang="hu-HU" dirty="0"/>
              <a:t>formátumának szerkesztése</a:t>
            </a:r>
          </a:p>
        </p:txBody>
      </p:sp>
      <p:sp>
        <p:nvSpPr>
          <p:cNvPr id="17" name="Szöveg helye 16"/>
          <p:cNvSpPr txBox="1">
            <a:spLocks noGrp="1"/>
          </p:cNvSpPr>
          <p:nvPr>
            <p:ph type="body" idx="1"/>
          </p:nvPr>
        </p:nvSpPr>
        <p:spPr>
          <a:xfrm>
            <a:off x="539280" y="907919"/>
            <a:ext cx="751212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8" name="Szabadkézi sokszög 17"/>
          <p:cNvSpPr/>
          <p:nvPr/>
        </p:nvSpPr>
        <p:spPr>
          <a:xfrm>
            <a:off x="4071960" y="6309320"/>
            <a:ext cx="97956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endParaRPr lang="hu-HU" sz="1200">
              <a:solidFill>
                <a:srgbClr val="FFFFFF"/>
              </a:solidFill>
              <a:latin typeface="Verdana" pitchFamily="34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rtl="0" hangingPunct="1">
        <a:lnSpc>
          <a:spcPct val="97000"/>
        </a:lnSpc>
        <a:spcBef>
          <a:spcPts val="0"/>
        </a:spcBef>
        <a:spcAft>
          <a:spcPts val="0"/>
        </a:spcAft>
        <a:buFontTx/>
        <a:buNone/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hu-HU" sz="3200" b="1" i="0" u="none" strike="noStrike" baseline="0">
          <a:ln>
            <a:noFill/>
          </a:ln>
          <a:solidFill>
            <a:srgbClr val="FFFF00"/>
          </a:solidFill>
          <a:latin typeface="Verdana" pitchFamily="34"/>
          <a:ea typeface="Arial" pitchFamily="34"/>
          <a:cs typeface="Arial" pitchFamily="34"/>
        </a:defRPr>
      </a:lvl1pPr>
    </p:titleStyle>
    <p:bodyStyle>
      <a:lvl1pPr marL="0" marR="0" indent="0" algn="l" rtl="0" hangingPunct="1">
        <a:lnSpc>
          <a:spcPct val="97000"/>
        </a:lnSpc>
        <a:spcBef>
          <a:spcPts val="598"/>
        </a:spcBef>
        <a:spcAft>
          <a:spcPts val="0"/>
        </a:spcAft>
        <a:buFontTx/>
        <a:buNone/>
        <a:tabLst>
          <a:tab pos="311040" algn="l"/>
          <a:tab pos="456840" algn="l"/>
          <a:tab pos="914040" algn="l"/>
          <a:tab pos="1371240" algn="l"/>
          <a:tab pos="1828440" algn="l"/>
          <a:tab pos="2285640" algn="l"/>
          <a:tab pos="2742840" algn="l"/>
          <a:tab pos="3200040" algn="l"/>
          <a:tab pos="3657240" algn="l"/>
          <a:tab pos="4114440" algn="l"/>
          <a:tab pos="4571640" algn="l"/>
          <a:tab pos="5028840" algn="l"/>
          <a:tab pos="5486040" algn="l"/>
          <a:tab pos="5943240" algn="l"/>
          <a:tab pos="6400440" algn="l"/>
          <a:tab pos="6857640" algn="l"/>
          <a:tab pos="7314839" algn="l"/>
          <a:tab pos="7772039" algn="l"/>
          <a:tab pos="8229239" algn="l"/>
          <a:tab pos="8686439" algn="l"/>
          <a:tab pos="9143640" algn="l"/>
        </a:tabLst>
        <a:defRPr lang="hu-HU" sz="2400" b="1" i="0" u="none" strike="noStrike" baseline="0">
          <a:ln>
            <a:noFill/>
          </a:ln>
          <a:solidFill>
            <a:srgbClr val="FFFFFF"/>
          </a:solidFill>
          <a:latin typeface="Verdana" pitchFamily="34"/>
          <a:cs typeface="Arial" pitchFamily="34"/>
        </a:defRPr>
      </a:lvl1pPr>
      <a:lvl2pPr marL="457200" indent="0">
        <a:buFontTx/>
        <a:buNone/>
        <a:defRPr/>
      </a:lvl2pPr>
      <a:lvl3pPr marL="914400" indent="0">
        <a:buFontTx/>
        <a:buNone/>
        <a:defRPr/>
      </a:lvl3pPr>
      <a:lvl4pPr marL="1371599" indent="0">
        <a:buFontTx/>
        <a:buNone/>
        <a:defRPr/>
      </a:lvl4pPr>
      <a:lvl5pPr marL="1828800" indent="0">
        <a:buFontTx/>
        <a:buNone/>
        <a:defRPr/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emf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140/epjc/s10052-021-08867-6" TargetMode="Externa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142/9789811238406_0012" TargetMode="External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abs/2111.11991" TargetMode="Externa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hyperlink" Target="https://doi.org/10.1140/epjc/s10052-021-09381-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doi.org/10.1103/PhysRevLett.127.06200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ournals.aps.org/prl/abstract/10.1103/PhysRevLett.127.062003" TargetMode="Externa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2.png"/><Relationship Id="rId7" Type="http://schemas.openxmlformats.org/officeDocument/2006/relationships/hyperlink" Target="https://doi.org/10.1103/PhysRevLett.127.06200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ournals.aps.org/prl/abstract/10.1103/PhysRevLett.127.062003" TargetMode="Externa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beronpoetry.com/" TargetMode="Externa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HBO3zcB3V4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hyperlink" Target="https://doi.org/10.22323/1.390.0496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51/epjconf/202023506002" TargetMode="External"/><Relationship Id="rId5" Type="http://schemas.openxmlformats.org/officeDocument/2006/relationships/hyperlink" Target="https://doi.org/10.1142/9789811238406_0012" TargetMode="Externa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37.emf"/><Relationship Id="rId4" Type="http://schemas.openxmlformats.org/officeDocument/2006/relationships/image" Target="../media/image8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5.14319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0/epjc/s10052-021-09381-5" TargetMode="External"/><Relationship Id="rId13" Type="http://schemas.openxmlformats.org/officeDocument/2006/relationships/hyperlink" Target="https://journals.aps.org/prl/abstract/10.1103/PhysRevLett.127.062003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link.springer.com/article/10.1140%2Fepjc%2Fs10052-021-09381-5#article-info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40/epjc/s10052-021-08867-6" TargetMode="External"/><Relationship Id="rId11" Type="http://schemas.openxmlformats.org/officeDocument/2006/relationships/hyperlink" Target="https://doi.org/10.1140/epjc/s10052-022-10065-x" TargetMode="External"/><Relationship Id="rId5" Type="http://schemas.openxmlformats.org/officeDocument/2006/relationships/hyperlink" Target="https://link.springer.com/article/10.1140%2Fepjc%2Fs10052-021-08867-6#article-info" TargetMode="External"/><Relationship Id="rId10" Type="http://schemas.openxmlformats.org/officeDocument/2006/relationships/hyperlink" Target="https://link.springer.com/article/10.1140/epjc/s10052-022-10065-x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hyperlink" Target="https://doi.org/10.1103/PhysRevLett.127.06200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cern.ch/event/848680/contributions/4438184/attachments/2282276/3878029/ISMD2021.pdf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139859"/>
            <a:ext cx="9144000" cy="984885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en-US" dirty="0" err="1" smtClean="0"/>
              <a:t>Odderon</a:t>
            </a:r>
            <a:r>
              <a:rPr lang="en-US" dirty="0" smtClean="0"/>
              <a:t> </a:t>
            </a:r>
            <a:r>
              <a:rPr lang="en-US" dirty="0"/>
              <a:t>effects at LHC </a:t>
            </a:r>
            <a:r>
              <a:rPr lang="en-US" dirty="0" smtClean="0"/>
              <a:t>energies: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extended</a:t>
            </a:r>
            <a:r>
              <a:rPr lang="hu-HU" dirty="0" smtClean="0"/>
              <a:t> </a:t>
            </a:r>
            <a:r>
              <a:rPr lang="en-US" dirty="0" err="1" smtClean="0"/>
              <a:t>Bialas</a:t>
            </a:r>
            <a:r>
              <a:rPr lang="en-US" dirty="0" smtClean="0"/>
              <a:t>–</a:t>
            </a:r>
            <a:r>
              <a:rPr lang="en-US" dirty="0" err="1" smtClean="0"/>
              <a:t>Bzdak</a:t>
            </a:r>
            <a:r>
              <a:rPr lang="en-US" dirty="0" smtClean="0"/>
              <a:t> </a:t>
            </a:r>
            <a:r>
              <a:rPr lang="en-US" dirty="0"/>
              <a:t>model study</a:t>
            </a:r>
            <a:endParaRPr lang="hu-HU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-148429" y="1209912"/>
            <a:ext cx="9144000" cy="5027400"/>
          </a:xfrm>
        </p:spPr>
        <p:txBody>
          <a:bodyPr wrap="square" lIns="92160" tIns="46080" rIns="92160" bIns="46080" anchor="t" anchorCtr="0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 algn="ctr">
              <a:lnSpc>
                <a:spcPct val="87000"/>
              </a:lnSpc>
              <a:spcBef>
                <a:spcPts val="799"/>
              </a:spcBef>
              <a:buNone/>
            </a:pP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</a:rPr>
              <a:t>T. </a:t>
            </a:r>
            <a:r>
              <a:rPr lang="en-GB" sz="1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Csörgő</a:t>
            </a:r>
            <a:r>
              <a:rPr lang="hu-HU" sz="18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1,2 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</a:rPr>
              <a:t>and I. Szanyi</a:t>
            </a:r>
            <a:r>
              <a:rPr lang="hu-HU" sz="1800" baseline="30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1,3</a:t>
            </a:r>
            <a:endParaRPr lang="en-GB" sz="10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en-GB" sz="16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4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1 </a:t>
            </a:r>
            <a:r>
              <a:rPr lang="en-GB" sz="1400" baseline="30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GB" sz="14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Wigner</a:t>
            </a:r>
            <a:r>
              <a:rPr lang="hu-HU" sz="14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RCP</a:t>
            </a:r>
            <a:r>
              <a:rPr lang="en-GB" sz="14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4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Budapest, Hungary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4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2 </a:t>
            </a:r>
            <a:r>
              <a:rPr lang="hu-HU" sz="14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MATE KRC, Gyöngyös, Hungary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400" baseline="30000" dirty="0">
                <a:effectLst>
                  <a:outerShdw dist="17961" dir="2700000">
                    <a:scrgbClr r="0" g="0" b="0"/>
                  </a:outerShdw>
                </a:effectLst>
              </a:rPr>
              <a:t>3</a:t>
            </a:r>
            <a:r>
              <a:rPr lang="hu-HU" sz="1400" baseline="300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4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Eötvös University, Budapest, Hungary</a:t>
            </a:r>
            <a:endParaRPr lang="hu-HU" sz="14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4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hu-HU" sz="1000" b="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Statistically</a:t>
            </a:r>
            <a:r>
              <a:rPr lang="hu-HU" sz="18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Significant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Observations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</a:rPr>
              <a:t> of </a:t>
            </a:r>
            <a:r>
              <a:rPr lang="hu-HU" sz="1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Odderon</a:t>
            </a:r>
            <a:endParaRPr lang="hu-HU" sz="18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Model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independent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results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: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Significance</a:t>
            </a:r>
            <a:r>
              <a:rPr lang="hu-HU" sz="18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</a:rPr>
              <a:t>≥ 6.26 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</a:rPr>
              <a:t>s</a:t>
            </a:r>
            <a:endParaRPr lang="hu-HU" sz="1800" dirty="0">
              <a:effectLst>
                <a:outerShdw dist="17961" dir="2700000">
                  <a:scrgbClr r="0" g="0" b="0"/>
                </a:outerShdw>
              </a:effectLst>
              <a:latin typeface="Symbol" panose="05050102010706020507" pitchFamily="18" charset="2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Model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dependent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results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: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err="1">
                <a:effectLst>
                  <a:outerShdw dist="17961" dir="2700000">
                    <a:scrgbClr r="0" g="0" b="0"/>
                  </a:outerShdw>
                </a:effectLst>
              </a:rPr>
              <a:t>Significance</a:t>
            </a:r>
            <a:r>
              <a:rPr lang="hu-HU" sz="1800" dirty="0">
                <a:effectLst>
                  <a:outerShdw dist="17961" dir="2700000">
                    <a:scrgbClr r="0" g="0" b="0"/>
                  </a:outerShdw>
                </a:effectLst>
              </a:rPr>
              <a:t> ≥ 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</a:rPr>
              <a:t>7.08 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</a:rPr>
              <a:t>s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D0-TOTEM </a:t>
            </a:r>
            <a:r>
              <a:rPr lang="hu-HU" sz="18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results</a:t>
            </a:r>
            <a:r>
              <a:rPr lang="hu-HU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: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Significance</a:t>
            </a:r>
            <a:r>
              <a:rPr lang="hu-HU" sz="18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</a:rPr>
              <a:t>≥ 5.2 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</a:rPr>
              <a:t>s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New: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In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the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Bialas-Bzdak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model</a:t>
            </a:r>
            <a:endParaRPr lang="hu-HU" sz="18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Odderon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Significance</a:t>
            </a:r>
            <a:r>
              <a:rPr lang="hu-HU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» 10 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hu-HU" sz="1800" dirty="0" smtClean="0">
                <a:effectLst>
                  <a:outerShdw dist="17961" dir="2700000">
                    <a:scrgbClr r="0" g="0" b="0"/>
                  </a:outerShdw>
                </a:effectLst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Valid in </a:t>
            </a:r>
            <a:r>
              <a:rPr lang="en-US" sz="1800" dirty="0" smtClean="0"/>
              <a:t>0.541</a:t>
            </a:r>
            <a:r>
              <a:rPr lang="hu-HU" sz="1800" dirty="0" smtClean="0"/>
              <a:t> </a:t>
            </a:r>
            <a:r>
              <a:rPr lang="hu-HU" sz="1800" dirty="0"/>
              <a:t>≤</a:t>
            </a:r>
            <a:r>
              <a:rPr lang="en-US" sz="1800" dirty="0"/>
              <a:t> </a:t>
            </a:r>
            <a:r>
              <a:rPr lang="hu-HU" sz="1800" dirty="0" smtClean="0"/>
              <a:t> </a:t>
            </a:r>
            <a:r>
              <a:rPr lang="en-US" sz="1800" dirty="0" smtClean="0"/>
              <a:t>s</a:t>
            </a:r>
            <a:r>
              <a:rPr lang="hu-HU" sz="1800" dirty="0" smtClean="0"/>
              <a:t> ≤ </a:t>
            </a:r>
            <a:r>
              <a:rPr lang="en-US" sz="1800" dirty="0" smtClean="0"/>
              <a:t>8 </a:t>
            </a:r>
            <a:r>
              <a:rPr lang="en-US" sz="1800" dirty="0" err="1"/>
              <a:t>TeV</a:t>
            </a:r>
            <a:r>
              <a:rPr lang="en-US" sz="1800" dirty="0"/>
              <a:t> </a:t>
            </a:r>
            <a:endParaRPr lang="hu-HU" sz="1800" dirty="0" smtClean="0"/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en-US" sz="1800" dirty="0" smtClean="0"/>
              <a:t>and </a:t>
            </a:r>
            <a:r>
              <a:rPr lang="en-US" sz="1800" dirty="0"/>
              <a:t>0.377 </a:t>
            </a:r>
            <a:r>
              <a:rPr lang="hu-HU" sz="1800" dirty="0"/>
              <a:t>≤</a:t>
            </a:r>
            <a:r>
              <a:rPr lang="en-US" sz="1800" dirty="0"/>
              <a:t> </a:t>
            </a:r>
            <a:r>
              <a:rPr lang="en-US" sz="1800" dirty="0" smtClean="0"/>
              <a:t>-</a:t>
            </a:r>
            <a:r>
              <a:rPr lang="en-US" sz="1800" dirty="0"/>
              <a:t>t </a:t>
            </a:r>
            <a:r>
              <a:rPr lang="hu-HU" sz="1800" dirty="0"/>
              <a:t>≤</a:t>
            </a:r>
            <a:r>
              <a:rPr lang="en-US" sz="1800" dirty="0"/>
              <a:t> </a:t>
            </a:r>
            <a:r>
              <a:rPr lang="en-US" sz="1800" dirty="0" smtClean="0"/>
              <a:t>1.2 GeV</a:t>
            </a:r>
            <a:r>
              <a:rPr lang="en-US" sz="1800" baseline="30000" dirty="0" smtClean="0"/>
              <a:t>2</a:t>
            </a:r>
            <a:r>
              <a:rPr lang="en-US" sz="1800" dirty="0"/>
              <a:t> </a:t>
            </a:r>
            <a:endParaRPr lang="hu-HU" sz="1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F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irst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results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on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Odderon</a:t>
            </a:r>
            <a:r>
              <a:rPr lang="hu-HU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properties</a:t>
            </a:r>
            <a:endParaRPr lang="hu-HU" sz="1800" dirty="0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Analysis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of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final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8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TeV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dirty="0" err="1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data</a:t>
            </a:r>
            <a:r>
              <a:rPr lang="hu-HU" sz="18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: I. Szanyi</a:t>
            </a:r>
            <a:r>
              <a:rPr lang="hu-HU" sz="20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</a:t>
            </a:r>
            <a:endParaRPr lang="hu-HU" sz="2000" dirty="0" smtClean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492896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7" b="16666"/>
          <a:stretch/>
        </p:blipFill>
        <p:spPr bwMode="auto">
          <a:xfrm>
            <a:off x="6741033" y="5390821"/>
            <a:ext cx="2323144" cy="90089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KapcsolÃ³dÃ³ kÃ©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1656184" cy="1656184"/>
          </a:xfrm>
          <a:prstGeom prst="ellipse">
            <a:avLst/>
          </a:prstGeom>
          <a:solidFill>
            <a:schemeClr val="bg1"/>
          </a:solidFill>
          <a:ln w="2857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https://uni-mate.hu/sites/default/files/mate_2021_icon_gre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33" y="3541315"/>
            <a:ext cx="2254538" cy="11521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-88"/>
            <a:ext cx="9144000" cy="719137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Formalism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elastic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scattering</a:t>
            </a:r>
            <a:endParaRPr lang="hu-H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76" y="720167"/>
            <a:ext cx="2538448" cy="836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892" y="4140908"/>
            <a:ext cx="3350211" cy="6119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603" y="5354869"/>
            <a:ext cx="2828557" cy="46378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434" y="3302105"/>
            <a:ext cx="2357131" cy="69112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379" y="4830475"/>
            <a:ext cx="2647239" cy="4546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6152" y="1700808"/>
            <a:ext cx="4711696" cy="77395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7885" y="2573567"/>
            <a:ext cx="2288230" cy="66663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15" name="Szabadkézi sokszög 14"/>
          <p:cNvSpPr/>
          <p:nvPr/>
        </p:nvSpPr>
        <p:spPr>
          <a:xfrm>
            <a:off x="11113" y="5867540"/>
            <a:ext cx="9144000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Basic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problem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measures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amplitude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modulus </a:t>
            </a:r>
            <a:r>
              <a:rPr lang="hu-HU" sz="2000" i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squared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exists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elastic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scattering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= 0 and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–t &gt;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 (!)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10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/>
        </p:nvSpPr>
        <p:spPr>
          <a:xfrm>
            <a:off x="611560" y="2132856"/>
            <a:ext cx="7920880" cy="23544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11560" y="4513470"/>
            <a:ext cx="7920880" cy="2227898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577825"/>
          </a:xfrm>
        </p:spPr>
        <p:txBody>
          <a:bodyPr>
            <a:normAutofit fontScale="90000"/>
          </a:bodyPr>
          <a:lstStyle/>
          <a:p>
            <a:pPr algn="ctr" eaLnBrk="1" hangingPunct="1">
              <a:buNone/>
            </a:pPr>
            <a:r>
              <a:rPr lang="hu-HU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Strategy</a:t>
            </a:r>
            <a:r>
              <a:rPr lang="hu-H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hu-HU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Search</a:t>
            </a:r>
            <a:endParaRPr lang="hu-H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0386" y="162880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Arial Rounded MT Bold" pitchFamily="34"/>
              <a:buNone/>
            </a:pP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3+3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= 6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simple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consequences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hu-HU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97" y="2204864"/>
            <a:ext cx="5367005" cy="736594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r="71732"/>
          <a:stretch/>
        </p:blipFill>
        <p:spPr>
          <a:xfrm>
            <a:off x="1192293" y="3021045"/>
            <a:ext cx="1795531" cy="8182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11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/>
          <a:srcRect l="-1" t="46380" r="32679"/>
          <a:stretch/>
        </p:blipFill>
        <p:spPr>
          <a:xfrm>
            <a:off x="1115616" y="764704"/>
            <a:ext cx="4392487" cy="8324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/>
          <a:srcRect l="74616" b="46380"/>
          <a:stretch/>
        </p:blipFill>
        <p:spPr>
          <a:xfrm>
            <a:off x="7252240" y="757116"/>
            <a:ext cx="1656184" cy="83249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/>
          <a:srcRect t="6132" b="1672"/>
          <a:stretch/>
        </p:blipFill>
        <p:spPr>
          <a:xfrm>
            <a:off x="1160359" y="4596524"/>
            <a:ext cx="2643889" cy="654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1498" y="6050235"/>
            <a:ext cx="2428875" cy="6191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61315320" y="-2147483648"/>
            <a:ext cx="1151112" cy="2147483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Arial Rounded MT Bold" pitchFamily="34"/>
              <a:buNone/>
            </a:pP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signals</a:t>
            </a:r>
            <a:endParaRPr lang="hu-HU" sz="1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 Rounded MT Bold" pitchFamily="34"/>
              <a:buNone/>
            </a:pPr>
            <a:r>
              <a:rPr lang="hu-HU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-t ≥ 0</a:t>
            </a:r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3563888" y="908720"/>
            <a:ext cx="5741728" cy="57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Arial Rounded MT Bold" pitchFamily="34"/>
              <a:buNone/>
            </a:pP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alid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endParaRPr lang="hu-HU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/>
          <a:srcRect l="8794" t="12405" r="8799" b="14095"/>
          <a:stretch/>
        </p:blipFill>
        <p:spPr>
          <a:xfrm>
            <a:off x="1160359" y="5327334"/>
            <a:ext cx="2127762" cy="6475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624" y="3914806"/>
            <a:ext cx="2698014" cy="504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5976" y="3777942"/>
            <a:ext cx="4032448" cy="6344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9299" y="5334077"/>
            <a:ext cx="4429125" cy="6286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683568" y="2420888"/>
            <a:ext cx="364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 Rounded MT Bold" pitchFamily="34"/>
              <a:buNone/>
            </a:pP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683568" y="3212976"/>
            <a:ext cx="364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 Rounded MT Bold" pitchFamily="34"/>
              <a:buNone/>
            </a:pP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683568" y="3923764"/>
            <a:ext cx="364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 Rounded MT Bold" pitchFamily="34"/>
              <a:buNone/>
            </a:pP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683568" y="4653136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 Rounded MT Bold" pitchFamily="34"/>
              <a:buNone/>
            </a:pP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683568" y="543593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 Rounded MT Bold" pitchFamily="34"/>
              <a:buNone/>
            </a:pP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683568" y="615601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 Rounded MT Bold" pitchFamily="34"/>
              <a:buNone/>
            </a:pP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5976" y="3082617"/>
            <a:ext cx="4032448" cy="6344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8" name="Téglalap 27"/>
          <p:cNvSpPr/>
          <p:nvPr/>
        </p:nvSpPr>
        <p:spPr>
          <a:xfrm>
            <a:off x="7452321" y="2411596"/>
            <a:ext cx="936104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Arial Rounded MT Bold" pitchFamily="34"/>
              <a:buNone/>
            </a:pPr>
            <a:r>
              <a:rPr lang="hu-HU" kern="0" dirty="0" smtClean="0">
                <a:ln>
                  <a:solidFill>
                    <a:srgbClr val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-t &gt; 0 </a:t>
            </a:r>
            <a:endParaRPr lang="hu-HU" kern="0" dirty="0">
              <a:ln>
                <a:solidFill>
                  <a:srgbClr val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7452320" y="4725144"/>
            <a:ext cx="936104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Arial Rounded MT Bold" pitchFamily="34"/>
              <a:buNone/>
            </a:pPr>
            <a:r>
              <a:rPr lang="hu-HU" kern="0" dirty="0" smtClean="0">
                <a:ln>
                  <a:solidFill>
                    <a:srgbClr val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-t = 0 </a:t>
            </a:r>
            <a:endParaRPr lang="hu-HU" kern="0" dirty="0">
              <a:ln>
                <a:solidFill>
                  <a:srgbClr val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7" grpId="0"/>
      <p:bldP spid="15" grpId="0"/>
      <p:bldP spid="18" grpId="0"/>
      <p:bldP spid="8" grpId="0"/>
      <p:bldP spid="20" grpId="0"/>
      <p:bldP spid="21" grpId="0"/>
      <p:bldP spid="23" grpId="0"/>
      <p:bldP spid="25" grpId="0"/>
      <p:bldP spid="26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independent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since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2019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12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" y="2420888"/>
            <a:ext cx="9089679" cy="3503691"/>
          </a:xfrm>
          <a:prstGeom prst="rect">
            <a:avLst/>
          </a:prstGeom>
        </p:spPr>
      </p:pic>
      <p:sp>
        <p:nvSpPr>
          <p:cNvPr id="12" name="Szabadkézi sokszög 11"/>
          <p:cNvSpPr/>
          <p:nvPr/>
        </p:nvSpPr>
        <p:spPr>
          <a:xfrm>
            <a:off x="611560" y="5887865"/>
            <a:ext cx="8064896" cy="9255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S: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6.26 </a:t>
            </a:r>
            <a:r>
              <a:rPr lang="hu-HU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endParaRPr lang="hu-HU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C1: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D0 and TOTEM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1.96, 2.76 and 7.0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C2: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domain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validity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still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determined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dependently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09" y="692696"/>
            <a:ext cx="8880787" cy="1723917"/>
          </a:xfrm>
          <a:prstGeom prst="rect">
            <a:avLst/>
          </a:prstGeom>
        </p:spPr>
      </p:pic>
      <p:sp>
        <p:nvSpPr>
          <p:cNvPr id="14" name="Szabadkézi sokszög 13"/>
          <p:cNvSpPr/>
          <p:nvPr/>
        </p:nvSpPr>
        <p:spPr>
          <a:xfrm>
            <a:off x="4716016" y="1459164"/>
            <a:ext cx="4176464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fr-FR" sz="1400" dirty="0"/>
              <a:t>Eur. Phys. J. C (2021) </a:t>
            </a:r>
            <a:r>
              <a:rPr lang="fr-FR" sz="1400" b="1" dirty="0"/>
              <a:t>81</a:t>
            </a:r>
            <a:r>
              <a:rPr lang="fr-FR" sz="1400" dirty="0"/>
              <a:t>: 180</a:t>
            </a:r>
            <a:br>
              <a:rPr lang="fr-FR" sz="1400" dirty="0"/>
            </a:br>
            <a:r>
              <a:rPr lang="fr-FR" sz="1400" dirty="0">
                <a:hlinkClick r:id="rId5"/>
              </a:rPr>
              <a:t>https://doi.org/10.1140/epjc/s10052-021-08867-6</a:t>
            </a: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3851920" y="5517232"/>
            <a:ext cx="1800200" cy="3407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/>
              <a:t>x</a:t>
            </a:r>
            <a:r>
              <a:rPr lang="hu-HU" sz="1600" b="1" dirty="0" smtClean="0"/>
              <a:t> = - B t = - B</a:t>
            </a:r>
            <a:r>
              <a:rPr lang="hu-HU" sz="1600" b="1" baseline="-25000" dirty="0" smtClean="0"/>
              <a:t>0</a:t>
            </a:r>
            <a:r>
              <a:rPr lang="hu-HU" sz="1600" b="1" dirty="0" smtClean="0"/>
              <a:t>(s) t</a:t>
            </a:r>
            <a:endParaRPr lang="hu-HU" sz="1600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6" name="Szabadkézi sokszög 15"/>
          <p:cNvSpPr/>
          <p:nvPr/>
        </p:nvSpPr>
        <p:spPr>
          <a:xfrm rot="16200000">
            <a:off x="3321512" y="3762688"/>
            <a:ext cx="3024336" cy="3407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smtClean="0"/>
              <a:t>H(x) = 1/(B </a:t>
            </a:r>
            <a:r>
              <a:rPr lang="hu-HU" sz="1600" b="1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1600" b="1" baseline="-25000" dirty="0" err="1" smtClean="0"/>
              <a:t>el</a:t>
            </a:r>
            <a:r>
              <a:rPr lang="hu-HU" sz="1600" b="1" dirty="0" smtClean="0"/>
              <a:t>) </a:t>
            </a:r>
            <a:r>
              <a:rPr lang="hu-HU" sz="1600" b="1" dirty="0" err="1" smtClean="0"/>
              <a:t>d</a:t>
            </a:r>
            <a:r>
              <a:rPr lang="hu-HU" sz="1600" b="1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1600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/</a:t>
            </a:r>
            <a:r>
              <a:rPr lang="hu-HU" sz="1600" b="1" dirty="0" err="1" smtClean="0"/>
              <a:t>dt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vs</a:t>
            </a:r>
            <a:r>
              <a:rPr lang="hu-HU" sz="1600" b="1" dirty="0"/>
              <a:t> x = - B t </a:t>
            </a:r>
            <a:endParaRPr lang="hu-HU" sz="1600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0" y="5517232"/>
            <a:ext cx="2195736" cy="3407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smtClean="0"/>
              <a:t>B  </a:t>
            </a:r>
            <a:r>
              <a:rPr lang="hu-HU" sz="1600" b="1" dirty="0"/>
              <a:t>≡</a:t>
            </a:r>
            <a:r>
              <a:rPr lang="hu-HU" sz="1600" b="1" dirty="0" smtClean="0"/>
              <a:t> B</a:t>
            </a:r>
            <a:r>
              <a:rPr lang="hu-HU" sz="1600" b="1" baseline="-25000" dirty="0" smtClean="0"/>
              <a:t>0</a:t>
            </a:r>
            <a:r>
              <a:rPr lang="hu-HU" sz="1600" b="1" dirty="0" smtClean="0"/>
              <a:t>(s)  </a:t>
            </a:r>
            <a:r>
              <a:rPr lang="hu-HU" sz="1600" b="1" dirty="0" err="1" smtClean="0"/>
              <a:t>from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now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on</a:t>
            </a:r>
            <a:r>
              <a:rPr lang="hu-HU" sz="1600" b="1" dirty="0" smtClean="0"/>
              <a:t> </a:t>
            </a:r>
            <a:endParaRPr lang="hu-HU" sz="1600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581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independent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(2)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13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3348" b="2013"/>
          <a:stretch/>
        </p:blipFill>
        <p:spPr>
          <a:xfrm>
            <a:off x="-27161" y="2204864"/>
            <a:ext cx="9198321" cy="338437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0"/>
          <a:stretch/>
        </p:blipFill>
        <p:spPr>
          <a:xfrm>
            <a:off x="183232" y="692696"/>
            <a:ext cx="8853264" cy="1446163"/>
          </a:xfrm>
          <a:prstGeom prst="rect">
            <a:avLst/>
          </a:prstGeom>
        </p:spPr>
      </p:pic>
      <p:sp>
        <p:nvSpPr>
          <p:cNvPr id="15" name="Szabadkézi sokszög 14"/>
          <p:cNvSpPr/>
          <p:nvPr/>
        </p:nvSpPr>
        <p:spPr>
          <a:xfrm>
            <a:off x="4788024" y="1556792"/>
            <a:ext cx="4176464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 smtClean="0"/>
              <a:t>Gribov’90 </a:t>
            </a:r>
            <a:r>
              <a:rPr lang="hu-HU" sz="1400" b="1" dirty="0" err="1" smtClean="0"/>
              <a:t>Memorial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Volume</a:t>
            </a:r>
            <a:r>
              <a:rPr lang="hu-HU" sz="1400" dirty="0" smtClean="0"/>
              <a:t>, pp. 69-80 (2021)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>
                <a:hlinkClick r:id="rId5"/>
              </a:rPr>
              <a:t>https://</a:t>
            </a:r>
            <a:r>
              <a:rPr lang="fr-FR" sz="1400" dirty="0" smtClean="0">
                <a:hlinkClick r:id="rId5"/>
              </a:rPr>
              <a:t>doi.org/10.1142/9789811238406_0012</a:t>
            </a:r>
            <a:r>
              <a:rPr lang="hu-HU" sz="1400" dirty="0" smtClean="0"/>
              <a:t> </a:t>
            </a: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611560" y="4653136"/>
            <a:ext cx="8064896" cy="9255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S: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6.26 </a:t>
            </a:r>
            <a:r>
              <a:rPr lang="hu-HU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endParaRPr lang="hu-HU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C1: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D0 and TOTEM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1.96, 2.76 and 7.0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C2: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domain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validity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still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determined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dependently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</a:p>
        </p:txBody>
      </p:sp>
      <p:sp>
        <p:nvSpPr>
          <p:cNvPr id="12" name="Szabadkézi sokszög 11"/>
          <p:cNvSpPr/>
          <p:nvPr/>
        </p:nvSpPr>
        <p:spPr>
          <a:xfrm>
            <a:off x="-10386" y="5610866"/>
            <a:ext cx="9127330" cy="1202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H(x,s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)/H(x,s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nearly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small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Peak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over pp.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Small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under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theoretical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controll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next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slide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).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6.26 </a:t>
            </a:r>
            <a:r>
              <a:rPr lang="hu-HU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omain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of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validity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first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ReBB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now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independently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140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" y="692696"/>
            <a:ext cx="4571657" cy="366714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962" y="687363"/>
            <a:ext cx="4737549" cy="3677741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5476734"/>
            <a:ext cx="9127330" cy="135639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H(x|s</a:t>
            </a:r>
            <a:r>
              <a:rPr lang="hu-HU" sz="1600" b="1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,pp) ≈ H(x|s</a:t>
            </a:r>
            <a:r>
              <a:rPr lang="hu-HU" sz="1600" b="1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,pp)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≤ 2.11 </a:t>
            </a:r>
            <a:r>
              <a:rPr lang="hu-HU" sz="1600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 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7 and 8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(0.189 </a:t>
            </a:r>
            <a:r>
              <a:rPr lang="hu-HU" sz="1600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A, 2.11 </a:t>
            </a:r>
            <a:r>
              <a:rPr lang="hu-HU" sz="16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H(x|s</a:t>
            </a:r>
            <a:r>
              <a:rPr lang="hu-HU" sz="1600" b="1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,pp) 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≠ H(x|s</a:t>
            </a:r>
            <a:r>
              <a:rPr lang="hu-HU" sz="1600" b="1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,pbar)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≥ 4.17 </a:t>
            </a:r>
            <a:r>
              <a:rPr lang="hu-HU" sz="16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 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1.96 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and 8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endParaRPr lang="hu-HU" sz="1600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(4.17 </a:t>
            </a:r>
            <a:r>
              <a:rPr lang="hu-HU" sz="16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4.49 </a:t>
            </a:r>
            <a:r>
              <a:rPr lang="hu-HU" sz="16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  <a:endParaRPr lang="hu-HU" sz="16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ased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 8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,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e-Print: 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2111.11991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 [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hep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-ex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], EPJC (2022) 82:263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 </a:t>
            </a:r>
            <a:endParaRPr lang="hu-HU" sz="16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Lucida Sans Unicode" pitchFamily="2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independent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(3): 8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endParaRPr lang="hu-H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14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2087724" y="670770"/>
            <a:ext cx="4968552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 </a:t>
            </a:r>
            <a:r>
              <a:rPr lang="hu-HU" sz="14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final</a:t>
            </a: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H(x) </a:t>
            </a:r>
            <a:r>
              <a:rPr lang="hu-HU" sz="14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</a:t>
            </a: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4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</a:t>
            </a:r>
            <a:r>
              <a:rPr lang="hu-HU" sz="14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107504" y="4365104"/>
            <a:ext cx="8856984" cy="107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S: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6.26</a:t>
            </a:r>
            <a:r>
              <a:rPr lang="hu-HU" sz="1600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  <a:sym typeface="Symbol" panose="05050102010706020507" pitchFamily="18" charset="2"/>
              </a:rPr>
              <a:t></a:t>
            </a:r>
            <a:r>
              <a:rPr lang="hu-HU" sz="16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  <a:sym typeface="Symbol" panose="05050102010706020507" pitchFamily="18" charset="2"/>
              </a:rPr>
              <a:t> 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4.17 = 7.4 </a:t>
            </a:r>
            <a:r>
              <a:rPr lang="hu-HU" sz="1600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using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Stouffer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method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= (sig</a:t>
            </a:r>
            <a:r>
              <a:rPr lang="hu-HU" sz="16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+sig</a:t>
            </a:r>
            <a:r>
              <a:rPr lang="hu-HU" sz="16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)/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sqrt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(2)</a:t>
            </a:r>
            <a:r>
              <a:rPr lang="hu-HU" sz="1600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</a:t>
            </a:r>
            <a:endParaRPr lang="hu-HU" sz="16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C1: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D0 and TOTEM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1.96, 2.76, 7.0 +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(2022)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C2: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or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 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take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conservative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choice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each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case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758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dependent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evidence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endParaRPr lang="hu-H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15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5" y="679633"/>
            <a:ext cx="8860441" cy="1487615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4860032" y="1196752"/>
            <a:ext cx="4176464" cy="494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fr-FR" sz="1400" dirty="0"/>
              <a:t>Eur. Phys. J. C </a:t>
            </a:r>
            <a:r>
              <a:rPr lang="hu-HU" sz="1400" dirty="0" smtClean="0"/>
              <a:t>(2021</a:t>
            </a:r>
            <a:r>
              <a:rPr lang="hu-HU" sz="1400" dirty="0"/>
              <a:t>) </a:t>
            </a:r>
            <a:r>
              <a:rPr lang="hu-HU" sz="1400" b="1" dirty="0" smtClean="0"/>
              <a:t>81</a:t>
            </a:r>
            <a:r>
              <a:rPr lang="hu-HU" sz="1400" dirty="0" smtClean="0"/>
              <a:t>:611, </a:t>
            </a:r>
            <a:r>
              <a:rPr lang="hu-HU" sz="1400" dirty="0" err="1" smtClean="0"/>
              <a:t>detailed</a:t>
            </a:r>
            <a:r>
              <a:rPr lang="hu-HU" sz="1400" dirty="0" smtClean="0"/>
              <a:t> </a:t>
            </a:r>
            <a:r>
              <a:rPr lang="hu-HU" sz="1400" dirty="0" err="1" smtClean="0"/>
              <a:t>by</a:t>
            </a:r>
            <a:r>
              <a:rPr lang="hu-HU" sz="1400" dirty="0" smtClean="0"/>
              <a:t> I. Szanyi </a:t>
            </a:r>
            <a:r>
              <a:rPr lang="fr-FR" sz="1400" dirty="0"/>
              <a:t> </a:t>
            </a:r>
            <a:endParaRPr lang="hu-HU" sz="1400" dirty="0" smtClean="0"/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4"/>
              </a:rPr>
              <a:t>https://</a:t>
            </a: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4"/>
              </a:rPr>
              <a:t>doi.org/10.1140/epjc/s10052-021-09381-5</a:t>
            </a: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0" y="1673689"/>
            <a:ext cx="3639353" cy="521169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560" y="1700809"/>
            <a:ext cx="3635061" cy="525658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104" y="1700808"/>
            <a:ext cx="3622407" cy="5211695"/>
          </a:xfrm>
          <a:prstGeom prst="rect">
            <a:avLst/>
          </a:prstGeom>
        </p:spPr>
      </p:pic>
      <p:sp>
        <p:nvSpPr>
          <p:cNvPr id="17" name="Szabadkézi sokszög 16"/>
          <p:cNvSpPr/>
          <p:nvPr/>
        </p:nvSpPr>
        <p:spPr>
          <a:xfrm>
            <a:off x="251520" y="6143650"/>
            <a:ext cx="8640960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odel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Real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Extended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Bialas-Bzdak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theory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≥ 7.08 </a:t>
            </a:r>
            <a:r>
              <a:rPr lang="hu-HU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 and 2.76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251520" y="4818778"/>
            <a:ext cx="8640960" cy="1202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S: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7.08 </a:t>
            </a:r>
            <a:r>
              <a:rPr lang="hu-HU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endParaRPr lang="hu-HU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C1: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D0 and TOTEM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1.96, 2.76,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and 7.0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C2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domain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validity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extended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and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But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 limited </a:t>
            </a:r>
            <a:r>
              <a:rPr lang="hu-HU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to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0.37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≤ −t ≤ 1.2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GeV</a:t>
            </a:r>
            <a:r>
              <a:rPr lang="pt-BR" baseline="30000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and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0.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546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≤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sqrt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(s)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≤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8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hu-HU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Lucida Sans Unicode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6588224" y="1988840"/>
            <a:ext cx="944488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7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3707904" y="1988840"/>
            <a:ext cx="1440160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2.76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827584" y="1988840"/>
            <a:ext cx="1440160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.96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92696"/>
            <a:ext cx="8859963" cy="17667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" y="1986880"/>
            <a:ext cx="5562600" cy="39624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134" y="1916832"/>
            <a:ext cx="5028530" cy="3960440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vidence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D0-TOTEM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16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-28704" y="5313542"/>
            <a:ext cx="9156034" cy="18180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S: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≥ 5.2 </a:t>
            </a:r>
            <a:r>
              <a:rPr lang="hu-HU" sz="1600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IF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C1: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almost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independently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combined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√s = 13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 = 0:  </a:t>
            </a:r>
            <a:r>
              <a:rPr lang="hu-HU" sz="1600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1600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tot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sz="1600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r</a:t>
            </a:r>
            <a:r>
              <a:rPr lang="hu-HU" sz="16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</a:t>
            </a:r>
            <a:endParaRPr lang="hu-HU" sz="16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C2: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using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dataset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and 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2.76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C3: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out of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17 D0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points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16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used</a:t>
            </a:r>
            <a:endParaRPr lang="hu-HU" sz="1600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C4: </a:t>
            </a:r>
            <a:r>
              <a:rPr lang="hu-HU" sz="1600" b="1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1600" b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D0 </a:t>
            </a:r>
            <a:r>
              <a:rPr lang="hu-HU" sz="1600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r>
              <a:rPr lang="hu-HU" sz="16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16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TOTEM pp </a:t>
            </a:r>
            <a:r>
              <a:rPr lang="hu-HU" sz="1600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extrap.data</a:t>
            </a:r>
            <a:r>
              <a:rPr lang="hu-HU" sz="16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16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assumed</a:t>
            </a:r>
            <a:r>
              <a:rPr lang="hu-HU" sz="1600" b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16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be </a:t>
            </a:r>
            <a:r>
              <a:rPr lang="hu-HU" sz="1600" b="1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equal</a:t>
            </a:r>
            <a:r>
              <a:rPr lang="hu-HU" sz="1600" b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1600" b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t=0</a:t>
            </a:r>
            <a:endParaRPr lang="hu-HU" sz="1600" dirty="0" smtClean="0">
              <a:solidFill>
                <a:srgbClr val="FF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C5: </a:t>
            </a:r>
            <a:r>
              <a:rPr lang="hu-HU" sz="1600" b="1" dirty="0" smtClean="0">
                <a:solidFill>
                  <a:srgbClr val="FF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r</a:t>
            </a:r>
            <a:r>
              <a:rPr lang="hu-HU" sz="1600" b="1" baseline="-25000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</a:t>
            </a:r>
            <a:r>
              <a:rPr lang="hu-HU" sz="1600" b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(1.96 </a:t>
            </a:r>
            <a:r>
              <a:rPr lang="hu-HU" sz="1600" b="1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b="1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= 0.145 </a:t>
            </a:r>
          </a:p>
        </p:txBody>
      </p:sp>
      <p:sp>
        <p:nvSpPr>
          <p:cNvPr id="18" name="Szabadkézi sokszög 17"/>
          <p:cNvSpPr/>
          <p:nvPr/>
        </p:nvSpPr>
        <p:spPr>
          <a:xfrm>
            <a:off x="4211960" y="1412776"/>
            <a:ext cx="4824536" cy="494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 smtClean="0"/>
              <a:t>Phys</a:t>
            </a:r>
            <a:r>
              <a:rPr lang="hu-HU" sz="1400" dirty="0" smtClean="0"/>
              <a:t>. </a:t>
            </a:r>
            <a:r>
              <a:rPr lang="hu-HU" sz="1400" dirty="0" err="1" smtClean="0"/>
              <a:t>Rev</a:t>
            </a:r>
            <a:r>
              <a:rPr lang="hu-HU" sz="1400" dirty="0" smtClean="0"/>
              <a:t>. Lett.</a:t>
            </a:r>
            <a:r>
              <a:rPr lang="fr-FR" sz="1400" dirty="0" smtClean="0"/>
              <a:t> </a:t>
            </a:r>
            <a:r>
              <a:rPr lang="hu-HU" sz="1400" b="1" dirty="0" smtClean="0"/>
              <a:t>127</a:t>
            </a:r>
            <a:r>
              <a:rPr lang="hu-HU" sz="1400" dirty="0" smtClean="0"/>
              <a:t> </a:t>
            </a:r>
            <a:r>
              <a:rPr lang="fr-FR" sz="1400" dirty="0" smtClean="0"/>
              <a:t>(2021)</a:t>
            </a:r>
            <a:r>
              <a:rPr lang="hu-HU" sz="1400" dirty="0" smtClean="0"/>
              <a:t> 6, 062003</a:t>
            </a:r>
            <a:r>
              <a:rPr lang="hu-HU" sz="1400" dirty="0" smtClean="0">
                <a:hlinkClick r:id="rId6"/>
              </a:rPr>
              <a:t>, </a:t>
            </a:r>
            <a:r>
              <a:rPr lang="hu-HU" sz="1400" dirty="0" err="1" smtClean="0">
                <a:hlinkClick r:id="rId6"/>
              </a:rPr>
              <a:t>Published</a:t>
            </a:r>
            <a:r>
              <a:rPr lang="hu-HU" sz="1400" dirty="0" smtClean="0">
                <a:hlinkClick r:id="rId6"/>
              </a:rPr>
              <a:t>: </a:t>
            </a:r>
            <a:r>
              <a:rPr lang="hu-HU" sz="1400" dirty="0">
                <a:hlinkClick r:id="rId6"/>
              </a:rPr>
              <a:t>4 August </a:t>
            </a:r>
            <a:r>
              <a:rPr lang="hu-HU" sz="1400" dirty="0" smtClean="0">
                <a:hlinkClick r:id="rId6"/>
              </a:rPr>
              <a:t>2021</a:t>
            </a:r>
            <a:endParaRPr lang="hu-HU" sz="1400" b="1" dirty="0" smtClean="0"/>
          </a:p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7"/>
              </a:rPr>
              <a:t>https://doi.org/10.1103/PhysRevLett.127.062003</a:t>
            </a: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827584" y="3945830"/>
            <a:ext cx="45720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C0: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earlier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models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analysis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t=0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form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representative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sample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of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400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2696"/>
            <a:ext cx="8859963" cy="17667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" y="1986880"/>
            <a:ext cx="5562600" cy="39624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134" y="1916832"/>
            <a:ext cx="5028530" cy="3960440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vidence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D0-TOTEM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17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2761138" y="1556792"/>
            <a:ext cx="4824536" cy="494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 smtClean="0"/>
              <a:t>Phys</a:t>
            </a:r>
            <a:r>
              <a:rPr lang="hu-HU" sz="1400" dirty="0" smtClean="0"/>
              <a:t>. </a:t>
            </a:r>
            <a:r>
              <a:rPr lang="hu-HU" sz="1400" dirty="0" err="1" smtClean="0"/>
              <a:t>Rev</a:t>
            </a:r>
            <a:r>
              <a:rPr lang="hu-HU" sz="1400" dirty="0" smtClean="0"/>
              <a:t>. Lett.</a:t>
            </a:r>
            <a:r>
              <a:rPr lang="fr-FR" sz="1400" dirty="0" smtClean="0"/>
              <a:t> </a:t>
            </a:r>
            <a:r>
              <a:rPr lang="hu-HU" sz="1400" b="1" dirty="0" smtClean="0"/>
              <a:t>127</a:t>
            </a:r>
            <a:r>
              <a:rPr lang="hu-HU" sz="1400" dirty="0" smtClean="0"/>
              <a:t> </a:t>
            </a:r>
            <a:r>
              <a:rPr lang="fr-FR" sz="1400" dirty="0" smtClean="0"/>
              <a:t>(2021)</a:t>
            </a:r>
            <a:r>
              <a:rPr lang="hu-HU" sz="1400" dirty="0" smtClean="0"/>
              <a:t> 6, 062003</a:t>
            </a:r>
            <a:r>
              <a:rPr lang="hu-HU" sz="1400" dirty="0" smtClean="0">
                <a:hlinkClick r:id="rId6"/>
              </a:rPr>
              <a:t>, </a:t>
            </a:r>
            <a:r>
              <a:rPr lang="hu-HU" sz="1400" dirty="0" err="1" smtClean="0">
                <a:hlinkClick r:id="rId6"/>
              </a:rPr>
              <a:t>Published</a:t>
            </a:r>
            <a:r>
              <a:rPr lang="hu-HU" sz="1400" dirty="0" smtClean="0">
                <a:hlinkClick r:id="rId6"/>
              </a:rPr>
              <a:t>: </a:t>
            </a:r>
            <a:r>
              <a:rPr lang="hu-HU" sz="1400" dirty="0">
                <a:hlinkClick r:id="rId6"/>
              </a:rPr>
              <a:t>4 August </a:t>
            </a:r>
            <a:r>
              <a:rPr lang="hu-HU" sz="1400" dirty="0" smtClean="0">
                <a:hlinkClick r:id="rId6"/>
              </a:rPr>
              <a:t>2021</a:t>
            </a:r>
            <a:endParaRPr lang="hu-HU" sz="1400" b="1" dirty="0" smtClean="0"/>
          </a:p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7"/>
              </a:rPr>
              <a:t>https://doi.org/10.1103/PhysRevLett.127.062003</a:t>
            </a: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-36512" y="5733256"/>
            <a:ext cx="916384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C0: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almost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t=0 and √s = 13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AND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is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modified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sig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4.2</a:t>
            </a:r>
            <a:r>
              <a:rPr lang="hu-HU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</a:t>
            </a:r>
          </a:p>
        </p:txBody>
      </p:sp>
      <p:sp>
        <p:nvSpPr>
          <p:cNvPr id="14" name="Téglalap 13"/>
          <p:cNvSpPr/>
          <p:nvPr/>
        </p:nvSpPr>
        <p:spPr>
          <a:xfrm>
            <a:off x="5868144" y="5075892"/>
            <a:ext cx="25474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3.4</a:t>
            </a:r>
            <a:r>
              <a:rPr lang="hu-HU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410" y="2545963"/>
            <a:ext cx="7177910" cy="2107173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305263" y="4139788"/>
            <a:ext cx="714705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Donnachie-Landshoff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preprint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sig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(13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t = 0)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= 0 (?!)</a:t>
            </a:r>
            <a:endParaRPr lang="hu-HU" dirty="0" smtClean="0">
              <a:solidFill>
                <a:srgbClr val="000000"/>
              </a:solidFill>
              <a:latin typeface="Symbol" panose="05050102010706020507" pitchFamily="18" charset="2"/>
              <a:ea typeface="Lucida Sans Unicode" pitchFamily="2"/>
              <a:cs typeface="Lucida Sans Unicode" pitchFamily="2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195736" y="3284984"/>
            <a:ext cx="446449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TOTEM: sig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(13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t = 0) ≥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4.2</a:t>
            </a:r>
            <a:r>
              <a:rPr lang="hu-HU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 </a:t>
            </a:r>
            <a:endParaRPr lang="hu-HU" dirty="0" smtClean="0">
              <a:solidFill>
                <a:srgbClr val="000000"/>
              </a:solidFill>
              <a:latin typeface="Symbol" panose="05050102010706020507" pitchFamily="18" charset="2"/>
              <a:ea typeface="Lucida Sans Unicode" pitchFamily="2"/>
              <a:cs typeface="Lucida Sans Unicode" pitchFamily="2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807745" y="3707740"/>
            <a:ext cx="535654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TOTEM: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combined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(sig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+ sig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)/√2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5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.2</a:t>
            </a:r>
            <a:r>
              <a:rPr lang="hu-HU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 </a:t>
            </a:r>
            <a:endParaRPr lang="hu-HU" dirty="0" smtClean="0">
              <a:solidFill>
                <a:srgbClr val="000000"/>
              </a:solidFill>
              <a:latin typeface="Symbol" panose="05050102010706020507" pitchFamily="18" charset="2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648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smtClean="0"/>
              <a:t>POMERON PROPERTIES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26126" y="755412"/>
            <a:ext cx="915337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2400" kern="0" dirty="0" smtClean="0"/>
              <a:t>MODEL RESULT BASED ON EPJC 81 </a:t>
            </a:r>
            <a:r>
              <a:rPr lang="hu-HU" sz="2400" kern="0" dirty="0"/>
              <a:t>(2021) 7, 611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763688" y="1196752"/>
            <a:ext cx="7416824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b="1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property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preliminary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b="1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Pomeron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intercept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normal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b="1" dirty="0" err="1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a</a:t>
            </a:r>
            <a:r>
              <a:rPr lang="hu-HU" b="1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(0)-1 = 0.075 ± 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0.001 </a:t>
            </a:r>
            <a:endParaRPr lang="hu-HU" b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5091"/>
            <a:ext cx="7028938" cy="493280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461" y="1915092"/>
            <a:ext cx="7296051" cy="49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0573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smtClean="0"/>
              <a:t>ODDERON PROPERTIES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26126" y="755412"/>
            <a:ext cx="915337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2400" kern="0" dirty="0" smtClean="0"/>
              <a:t>MODEL RESULT BASED ON EPJC 81 </a:t>
            </a:r>
            <a:r>
              <a:rPr lang="hu-HU" sz="2400" kern="0" dirty="0"/>
              <a:t>(2021) 7, 611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738" y="2714837"/>
            <a:ext cx="5991774" cy="4098539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6520862" y="2943924"/>
            <a:ext cx="0" cy="3168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2" y="1196752"/>
            <a:ext cx="6171444" cy="4170547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763688" y="1196752"/>
            <a:ext cx="7416824" cy="147732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b="1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property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preliminary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intercept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large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a</a:t>
            </a:r>
            <a:r>
              <a:rPr lang="hu-HU" b="1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(0)-1 = 0.32 </a:t>
            </a:r>
            <a:r>
              <a:rPr lang="hu-HU" b="1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+ 0.32 </a:t>
            </a:r>
            <a:r>
              <a:rPr lang="hu-HU" b="1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– 0.06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Pomeron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intercept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normal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b="1" dirty="0" err="1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a</a:t>
            </a:r>
            <a:r>
              <a:rPr lang="hu-HU" b="1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(0)-1 = 0.075 ± 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0.001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b="1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nd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property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1.96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~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threshold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b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02301189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48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years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old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scientific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puzzle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35497" y="693997"/>
            <a:ext cx="4883481" cy="12948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L. Lukaszuk, B.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Nicolescu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Lett.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Nuovo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Cim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8, 405 (1973)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 smtClean="0"/>
              <a:t>Received</a:t>
            </a:r>
            <a:r>
              <a:rPr lang="hu-HU" dirty="0" smtClean="0"/>
              <a:t>: </a:t>
            </a:r>
            <a:r>
              <a:rPr lang="hu-HU" b="1" dirty="0" smtClean="0"/>
              <a:t>31 </a:t>
            </a:r>
            <a:r>
              <a:rPr lang="hu-HU" b="1" dirty="0" err="1"/>
              <a:t>July</a:t>
            </a:r>
            <a:r>
              <a:rPr lang="hu-HU" b="1" dirty="0"/>
              <a:t> 1973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" y="2551841"/>
            <a:ext cx="4847761" cy="3354907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0" y="5828351"/>
            <a:ext cx="9144000" cy="9870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name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coined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Joynson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E.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Leader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u="sng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B. </a:t>
            </a:r>
            <a:r>
              <a:rPr lang="hu-HU" sz="2000" u="sng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Nicolescu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C.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Lopez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Nuovo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Cim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30A, 345 (1975) -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Well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established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QCD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now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!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Honorable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mention: A. V.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Efremov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R.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Peschanski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JINR-E2-6350 (1972)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179" y="747489"/>
            <a:ext cx="4124325" cy="5057775"/>
          </a:xfrm>
          <a:prstGeom prst="rect">
            <a:avLst/>
          </a:prstGeom>
        </p:spPr>
      </p:pic>
      <p:sp>
        <p:nvSpPr>
          <p:cNvPr id="12" name="Szabadkézi sokszög 11"/>
          <p:cNvSpPr/>
          <p:nvPr/>
        </p:nvSpPr>
        <p:spPr>
          <a:xfrm>
            <a:off x="35496" y="1691076"/>
            <a:ext cx="4883481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an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component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elastic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scattering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Changes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crossing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815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smtClean="0"/>
              <a:t>ODDERON </a:t>
            </a:r>
            <a:r>
              <a:rPr lang="hu-HU" sz="3600" dirty="0" err="1" smtClean="0"/>
              <a:t>d</a:t>
            </a:r>
            <a:r>
              <a:rPr lang="hu-HU" sz="3600" dirty="0" err="1" smtClean="0">
                <a:latin typeface="Symbol" panose="05050102010706020507" pitchFamily="18" charset="2"/>
              </a:rPr>
              <a:t>s</a:t>
            </a:r>
            <a:r>
              <a:rPr lang="hu-HU" sz="3600" dirty="0" smtClean="0"/>
              <a:t>/</a:t>
            </a:r>
            <a:r>
              <a:rPr lang="hu-HU" sz="3600" dirty="0" err="1" smtClean="0"/>
              <a:t>dt</a:t>
            </a:r>
            <a:r>
              <a:rPr lang="hu-HU" sz="3600" dirty="0" smtClean="0"/>
              <a:t> and </a:t>
            </a:r>
            <a:r>
              <a:rPr lang="hu-HU" sz="3600" dirty="0" err="1" smtClean="0"/>
              <a:t>Phase</a:t>
            </a:r>
            <a:r>
              <a:rPr lang="hu-HU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u-HU" sz="3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s,t</a:t>
            </a:r>
            <a:r>
              <a:rPr lang="hu-HU" sz="36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hu-HU" sz="3600" dirty="0" smtClean="0"/>
              <a:t> 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26126" y="755412"/>
            <a:ext cx="915337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2400" kern="0" dirty="0" err="1"/>
              <a:t>ReBB</a:t>
            </a:r>
            <a:r>
              <a:rPr lang="hu-HU" sz="2400" kern="0" dirty="0"/>
              <a:t> MODEL </a:t>
            </a:r>
            <a:r>
              <a:rPr lang="hu-HU" sz="2400" kern="0" dirty="0" smtClean="0"/>
              <a:t>RESULT </a:t>
            </a:r>
            <a:r>
              <a:rPr lang="hu-HU" sz="2400" kern="0" dirty="0"/>
              <a:t>FROM EPJC </a:t>
            </a:r>
            <a:r>
              <a:rPr lang="hu-HU" sz="2400" kern="0" dirty="0" smtClean="0"/>
              <a:t>81 </a:t>
            </a:r>
            <a:r>
              <a:rPr lang="hu-HU" sz="2400" kern="0" dirty="0"/>
              <a:t>(2021) 7, 611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42" y="1206374"/>
            <a:ext cx="4235842" cy="565162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219954"/>
            <a:ext cx="4149904" cy="562542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99592" y="1340768"/>
            <a:ext cx="720080" cy="496855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5450164" y="1440912"/>
            <a:ext cx="720080" cy="496855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491880" y="1356504"/>
            <a:ext cx="520668" cy="496855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8100392" y="1426844"/>
            <a:ext cx="520668" cy="496855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213447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err="1" smtClean="0"/>
              <a:t>Im</a:t>
            </a:r>
            <a:r>
              <a:rPr lang="hu-HU" sz="3600" dirty="0" smtClean="0"/>
              <a:t> OF ODDERON AMPLITUDE 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5496" y="75541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2400" kern="0" dirty="0" smtClean="0"/>
              <a:t>BASED ON </a:t>
            </a:r>
            <a:r>
              <a:rPr lang="hu-HU" sz="2400" kern="0" dirty="0" err="1" smtClean="0"/>
              <a:t>ReBB</a:t>
            </a:r>
            <a:r>
              <a:rPr lang="hu-HU" sz="2400" kern="0" dirty="0" smtClean="0"/>
              <a:t> MODEL OF EPJC 81 </a:t>
            </a:r>
            <a:r>
              <a:rPr lang="hu-HU" sz="2400" kern="0" dirty="0"/>
              <a:t>(2021) 7, 611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5292080" y="5049180"/>
            <a:ext cx="232859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3635896" y="1124744"/>
            <a:ext cx="5544616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b="1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property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Zeros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amplitude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Im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has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two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zeros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~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unexpected</a:t>
            </a:r>
            <a:r>
              <a:rPr lang="hu-HU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124" y="2607419"/>
            <a:ext cx="6331388" cy="4277965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3851920" y="2826810"/>
            <a:ext cx="1152128" cy="338437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78" y="1453305"/>
            <a:ext cx="8039477" cy="5432079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-108520" y="6239053"/>
            <a:ext cx="7716380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b="1" baseline="30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</a:t>
            </a:r>
            <a:r>
              <a:rPr lang="hu-HU" b="1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property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fixed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points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final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preliminary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Im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has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two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fixed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expected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?? 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7668344" y="2807054"/>
            <a:ext cx="1152128" cy="338437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1979712" y="4941168"/>
            <a:ext cx="144016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4382174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19" grpId="0" animBg="1"/>
      <p:bldP spid="2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smtClean="0"/>
              <a:t>Re OF ODDERON AMPLITUDE 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5496" y="75541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2400" kern="0" dirty="0" smtClean="0"/>
              <a:t>BASED ON </a:t>
            </a:r>
            <a:r>
              <a:rPr lang="hu-HU" sz="2400" kern="0" dirty="0" err="1" smtClean="0"/>
              <a:t>ReBB</a:t>
            </a:r>
            <a:r>
              <a:rPr lang="hu-HU" sz="2400" kern="0" dirty="0" smtClean="0"/>
              <a:t> MODEL OF EPJC 81 </a:t>
            </a:r>
            <a:r>
              <a:rPr lang="hu-HU" sz="2400" kern="0" dirty="0"/>
              <a:t>(2021) 7, 611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93" y="1165273"/>
            <a:ext cx="8039477" cy="5432079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1691680" y="4653136"/>
            <a:ext cx="144016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4329715" y="4761148"/>
            <a:ext cx="144016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381625"/>
            <a:ext cx="6239277" cy="4215727"/>
          </a:xfrm>
          <a:prstGeom prst="rect">
            <a:avLst/>
          </a:prstGeom>
        </p:spPr>
      </p:pic>
      <p:sp>
        <p:nvSpPr>
          <p:cNvPr id="13" name="Ellipszis 12"/>
          <p:cNvSpPr/>
          <p:nvPr/>
        </p:nvSpPr>
        <p:spPr>
          <a:xfrm>
            <a:off x="4355976" y="2564904"/>
            <a:ext cx="144016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6372200" y="3140968"/>
            <a:ext cx="144016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635896" y="1124744"/>
            <a:ext cx="5544616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3</a:t>
            </a:r>
            <a:r>
              <a:rPr lang="hu-HU" b="1" baseline="30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</a:t>
            </a:r>
            <a:r>
              <a:rPr lang="hu-HU" b="1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property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Zeros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amplitude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 T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has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two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zeros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expected</a:t>
            </a:r>
            <a:r>
              <a:rPr lang="hu-HU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-36512" y="6239053"/>
            <a:ext cx="7416824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4</a:t>
            </a:r>
            <a:r>
              <a:rPr lang="hu-HU" b="1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property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fixed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points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one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final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preliminary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 T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has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two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fixed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expected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??</a:t>
            </a:r>
          </a:p>
        </p:txBody>
      </p:sp>
      <p:sp>
        <p:nvSpPr>
          <p:cNvPr id="18" name="Téglalap 17"/>
          <p:cNvSpPr/>
          <p:nvPr/>
        </p:nvSpPr>
        <p:spPr>
          <a:xfrm>
            <a:off x="7956376" y="2636912"/>
            <a:ext cx="936104" cy="324036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4067944" y="2636912"/>
            <a:ext cx="1152128" cy="324036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891472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Summary</a:t>
            </a:r>
            <a:r>
              <a:rPr lang="hu-HU" kern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DISCOVERED in 3 </a:t>
            </a:r>
            <a:r>
              <a:rPr lang="hu-HU" kern="0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papers</a:t>
            </a:r>
            <a:r>
              <a:rPr lang="hu-HU" kern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r>
              <a:rPr lang="hu-HU" kern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New: </a:t>
            </a:r>
            <a:r>
              <a:rPr lang="hu-HU" kern="0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focus</a:t>
            </a:r>
            <a:r>
              <a:rPr lang="hu-HU" kern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hu-HU" kern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its</a:t>
            </a:r>
            <a:r>
              <a:rPr lang="hu-HU" kern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properties</a:t>
            </a:r>
            <a:r>
              <a:rPr lang="hu-HU" kern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hu-HU" kern="0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23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71600" y="718822"/>
            <a:ext cx="7416824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Bialas-Bzdak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 = (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q,d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certain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statistical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» 5 </a:t>
            </a:r>
            <a:r>
              <a:rPr lang="hu-HU" b="1" dirty="0" smtClean="0">
                <a:latin typeface="Symbol" panose="05050102010706020507" pitchFamily="18" charset="2"/>
              </a:rPr>
              <a:t>s</a:t>
            </a:r>
            <a:endParaRPr lang="hu-HU" b="1" dirty="0">
              <a:latin typeface="Symbol" panose="05050102010706020507" pitchFamily="18" charset="2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151620" y="1414517"/>
            <a:ext cx="6840760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first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discovered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three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papers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 smtClean="0"/>
              <a:t>three</a:t>
            </a:r>
            <a:r>
              <a:rPr lang="hu-HU" b="1" dirty="0" smtClean="0"/>
              <a:t> </a:t>
            </a:r>
            <a:r>
              <a:rPr lang="hu-HU" b="1" dirty="0" err="1"/>
              <a:t>different</a:t>
            </a:r>
            <a:r>
              <a:rPr lang="hu-HU" b="1" dirty="0"/>
              <a:t> </a:t>
            </a:r>
            <a:r>
              <a:rPr lang="hu-HU" b="1" dirty="0" err="1" smtClean="0"/>
              <a:t>analysis</a:t>
            </a:r>
            <a:r>
              <a:rPr lang="hu-HU" b="1" dirty="0" smtClean="0"/>
              <a:t>, </a:t>
            </a:r>
            <a:r>
              <a:rPr lang="hu-HU" b="1" dirty="0" err="1" smtClean="0"/>
              <a:t>each</a:t>
            </a:r>
            <a:r>
              <a:rPr lang="hu-HU" b="1" dirty="0" smtClean="0"/>
              <a:t> </a:t>
            </a:r>
            <a:r>
              <a:rPr lang="hu-HU" b="1" dirty="0" err="1"/>
              <a:t>with</a:t>
            </a:r>
            <a:r>
              <a:rPr lang="hu-HU" b="1" dirty="0"/>
              <a:t> a </a:t>
            </a:r>
            <a:r>
              <a:rPr lang="hu-HU" b="1" dirty="0" err="1"/>
              <a:t>statistical</a:t>
            </a:r>
            <a:r>
              <a:rPr lang="hu-HU" b="1" dirty="0"/>
              <a:t> </a:t>
            </a:r>
            <a:r>
              <a:rPr lang="hu-HU" b="1" dirty="0" err="1"/>
              <a:t>significance</a:t>
            </a:r>
            <a:r>
              <a:rPr lang="hu-HU" b="1" dirty="0"/>
              <a:t> &gt; 5 </a:t>
            </a:r>
            <a:r>
              <a:rPr lang="hu-HU" b="1" dirty="0" smtClean="0">
                <a:latin typeface="Symbol" panose="05050102010706020507" pitchFamily="18" charset="2"/>
              </a:rPr>
              <a:t>s</a:t>
            </a:r>
            <a:endParaRPr lang="hu-HU" b="1" dirty="0">
              <a:latin typeface="Symbol" panose="05050102010706020507" pitchFamily="18" charset="2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1547664" y="2110061"/>
            <a:ext cx="6048672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smtClean="0"/>
              <a:t>(S,C) </a:t>
            </a:r>
            <a:r>
              <a:rPr lang="hu-HU" sz="2000" b="1" dirty="0" err="1" smtClean="0"/>
              <a:t>structure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evident</a:t>
            </a:r>
            <a:r>
              <a:rPr lang="hu-HU" sz="2000" b="1" dirty="0" smtClean="0"/>
              <a:t>,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/>
              <a:t>S</a:t>
            </a:r>
            <a:r>
              <a:rPr lang="hu-HU" sz="2000" dirty="0" err="1" smtClean="0"/>
              <a:t>cientific</a:t>
            </a:r>
            <a:r>
              <a:rPr lang="hu-HU" sz="2000" dirty="0" smtClean="0"/>
              <a:t> </a:t>
            </a:r>
            <a:r>
              <a:rPr lang="hu-HU" sz="2000" dirty="0" err="1" smtClean="0"/>
              <a:t>S</a:t>
            </a:r>
            <a:r>
              <a:rPr lang="hu-HU" sz="2000" dirty="0" err="1" smtClean="0"/>
              <a:t>tatement</a:t>
            </a:r>
            <a:r>
              <a:rPr lang="hu-HU" sz="2000" dirty="0" smtClean="0"/>
              <a:t> S is </a:t>
            </a:r>
            <a:r>
              <a:rPr lang="hu-HU" sz="2000" dirty="0" err="1" smtClean="0"/>
              <a:t>valid</a:t>
            </a:r>
            <a:r>
              <a:rPr lang="hu-HU" sz="2000" dirty="0" smtClean="0"/>
              <a:t> </a:t>
            </a:r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  <a:r>
              <a:rPr lang="hu-HU" sz="2000" dirty="0" err="1" smtClean="0"/>
              <a:t>C</a:t>
            </a:r>
            <a:r>
              <a:rPr lang="hu-HU" sz="2000" dirty="0" err="1" smtClean="0"/>
              <a:t>ondition</a:t>
            </a:r>
            <a:r>
              <a:rPr lang="hu-HU" sz="2000" dirty="0" smtClean="0"/>
              <a:t> C </a:t>
            </a:r>
            <a:r>
              <a:rPr lang="hu-HU" sz="2000" dirty="0" smtClean="0"/>
              <a:t>is </a:t>
            </a:r>
            <a:r>
              <a:rPr lang="hu-HU" sz="2000" dirty="0" err="1" smtClean="0"/>
              <a:t>satisfied</a:t>
            </a:r>
            <a:endParaRPr lang="hu-HU" sz="2000" dirty="0" smtClean="0"/>
          </a:p>
        </p:txBody>
      </p:sp>
      <p:sp>
        <p:nvSpPr>
          <p:cNvPr id="8" name="Téglalap 7"/>
          <p:cNvSpPr/>
          <p:nvPr/>
        </p:nvSpPr>
        <p:spPr>
          <a:xfrm>
            <a:off x="62087" y="2852936"/>
            <a:ext cx="9019826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</a:t>
            </a:r>
            <a:r>
              <a:rPr lang="hu-HU" b="1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property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exist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!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uestioned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where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13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t=0?)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971600" y="3934797"/>
            <a:ext cx="7416824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intercept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large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a</a:t>
            </a:r>
            <a:r>
              <a:rPr lang="hu-HU" b="1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(0)-1 = 0.32 </a:t>
            </a:r>
            <a:r>
              <a:rPr lang="hu-HU" b="1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+ 0.32 </a:t>
            </a:r>
            <a:r>
              <a:rPr lang="hu-HU" b="1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– 0.06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Pomeron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intercept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normal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b="1" dirty="0" err="1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a</a:t>
            </a:r>
            <a:r>
              <a:rPr lang="hu-HU" b="1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(0)-1 = 0.075 ± 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0.001 </a:t>
            </a:r>
            <a:endParaRPr lang="hu-HU" b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835696" y="5316012"/>
            <a:ext cx="5544616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 T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has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two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zeros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expected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Im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has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two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zeros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unexpected</a:t>
            </a:r>
            <a:r>
              <a:rPr lang="hu-HU" dirty="0" smtClean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061610" y="5977147"/>
            <a:ext cx="7020780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 T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has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two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fixed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was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it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expected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?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Im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</a:t>
            </a:r>
            <a:r>
              <a:rPr lang="hu-HU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has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two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fixed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was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it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expected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? 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258331" y="4641814"/>
            <a:ext cx="4627338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1.96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– 8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endParaRPr lang="hu-HU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Threshold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just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appearing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971600" y="3265228"/>
            <a:ext cx="7416824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properties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Bialas-Bzdak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so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far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a limited s and –t &gt; 0.37 GeV</a:t>
            </a:r>
            <a:r>
              <a:rPr lang="hu-HU" b="1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18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smtClean="0"/>
              <a:t>ODE TO ODDERON </a:t>
            </a:r>
            <a:r>
              <a:rPr lang="hu-HU" sz="3600" dirty="0" smtClean="0">
                <a:sym typeface="Wingdings" panose="05000000000000000000" pitchFamily="2" charset="2"/>
              </a:rPr>
              <a:t> OBERON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78231"/>
            <a:ext cx="3411569" cy="58847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59" y="789998"/>
            <a:ext cx="3895725" cy="10287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844" y="6018122"/>
            <a:ext cx="3238500" cy="638175"/>
          </a:xfrm>
          <a:prstGeom prst="rect">
            <a:avLst/>
          </a:prstGeom>
        </p:spPr>
      </p:pic>
      <p:pic>
        <p:nvPicPr>
          <p:cNvPr id="8" name="Kép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30346"/>
            <a:ext cx="9144000" cy="11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12887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err="1" smtClean="0"/>
              <a:t>Thank</a:t>
            </a:r>
            <a:r>
              <a:rPr lang="hu-HU" sz="3600" dirty="0" smtClean="0"/>
              <a:t> </a:t>
            </a:r>
            <a:r>
              <a:rPr lang="hu-HU" sz="3600" dirty="0" err="1" smtClean="0"/>
              <a:t>you</a:t>
            </a:r>
            <a:r>
              <a:rPr lang="hu-HU" sz="3600" dirty="0" smtClean="0"/>
              <a:t> </a:t>
            </a:r>
            <a:r>
              <a:rPr lang="hu-HU" sz="3600" dirty="0" err="1" smtClean="0"/>
              <a:t>for</a:t>
            </a:r>
            <a:r>
              <a:rPr lang="hu-HU" sz="3600" dirty="0" smtClean="0"/>
              <a:t> </a:t>
            </a:r>
            <a:r>
              <a:rPr lang="hu-HU" sz="3600" dirty="0" err="1" smtClean="0"/>
              <a:t>your</a:t>
            </a:r>
            <a:r>
              <a:rPr lang="hu-HU" sz="3600" dirty="0" smtClean="0"/>
              <a:t> </a:t>
            </a:r>
            <a:r>
              <a:rPr lang="hu-HU" sz="3600" dirty="0" err="1" smtClean="0"/>
              <a:t>attention</a:t>
            </a:r>
            <a:r>
              <a:rPr lang="hu-HU" sz="3600" dirty="0" smtClean="0"/>
              <a:t>!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b="19453"/>
          <a:stretch/>
        </p:blipFill>
        <p:spPr>
          <a:xfrm>
            <a:off x="179512" y="797523"/>
            <a:ext cx="6536112" cy="2851678"/>
          </a:xfrm>
          <a:prstGeom prst="rect">
            <a:avLst/>
          </a:prstGeom>
        </p:spPr>
      </p:pic>
      <p:pic>
        <p:nvPicPr>
          <p:cNvPr id="2050" name="Picture 2" descr="https://cds.cern.ch/record/2215532/files/04_MA27890.jpg?subformat=icon-6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54726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news.fnal.gov/wp-content/uploads/2021/03/DZerodetector00-0010_hr-1-1-635x826-1-400x52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16" y="2540833"/>
            <a:ext cx="3231180" cy="42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28428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smtClean="0"/>
              <a:t>OBSERVATION OF ODDERON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5496" y="75541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Font typeface="Arial Rounded MT Bold" pitchFamily="34"/>
              <a:buNone/>
            </a:pPr>
            <a:r>
              <a:rPr lang="hu-HU" sz="2400" kern="0" dirty="0" smtClean="0"/>
              <a:t>2020 </a:t>
            </a:r>
            <a:r>
              <a:rPr lang="hu-HU" sz="2400" kern="0" dirty="0" smtClean="0">
                <a:sym typeface="Wingdings" panose="05000000000000000000" pitchFamily="2" charset="2"/>
              </a:rPr>
              <a:t> 2O2O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27584" y="282883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kern="0" dirty="0" smtClean="0">
                <a:solidFill>
                  <a:srgbClr val="FFFF00"/>
                </a:solidFill>
                <a:latin typeface="Verdana" pitchFamily="34"/>
                <a:cs typeface="Arial" pitchFamily="34"/>
              </a:rPr>
              <a:t>THANK YOU FOR YOUR ATTENTION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8000386"/>
      </p:ext>
    </p:extLst>
  </p:cSld>
  <p:clrMapOvr>
    <a:masterClrMapping/>
  </p:clrMapOvr>
  <p:transition spd="med" advTm="2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smtClean="0"/>
              <a:t>BACKUP SLIDES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76300"/>
            <a:ext cx="7867650" cy="5105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540833"/>
            <a:ext cx="8334375" cy="214312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96669415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smtClean="0"/>
              <a:t>BACKUP SLIDES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655" y="692696"/>
            <a:ext cx="4606609" cy="6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71784"/>
      </p:ext>
    </p:extLst>
  </p:cSld>
  <p:clrMapOvr>
    <a:masterClrMapping/>
  </p:clrMapOvr>
  <p:transition spd="med" advTm="2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origin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its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endParaRPr lang="hu-H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29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660904" y="764704"/>
            <a:ext cx="7822194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name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coined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1975: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Joynson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E.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Leader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u="sng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B. </a:t>
            </a:r>
            <a:r>
              <a:rPr lang="hu-HU" sz="2000" u="sng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Nicolescu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C.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Lopez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Nuovo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Cim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30A, 345 (1975)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03" y="1844824"/>
            <a:ext cx="7822194" cy="49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Essentially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endParaRPr lang="hu-H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3294478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Szabadkézi sokszög 91"/>
          <p:cNvSpPr/>
          <p:nvPr/>
        </p:nvSpPr>
        <p:spPr>
          <a:xfrm>
            <a:off x="660904" y="2457038"/>
            <a:ext cx="7822194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p+p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Wingdings" panose="05000000000000000000" pitchFamily="2" charset="2"/>
              </a:rPr>
              <a:t>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Wingdings" panose="05000000000000000000" pitchFamily="2" charset="2"/>
              </a:rPr>
              <a:t>p+p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  <a:sym typeface="Wingdings" panose="05000000000000000000" pitchFamily="2" charset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  <a:sym typeface="Wingdings" panose="05000000000000000000" pitchFamily="2" charset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(RGB) + (RGB)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Wingdings" panose="05000000000000000000" pitchFamily="2" charset="2"/>
              </a:rPr>
              <a:t>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(GBR)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+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(GBR) </a:t>
            </a:r>
          </a:p>
        </p:txBody>
      </p:sp>
      <p:sp>
        <p:nvSpPr>
          <p:cNvPr id="119" name="Szabadkézi sokszög 118"/>
          <p:cNvSpPr/>
          <p:nvPr/>
        </p:nvSpPr>
        <p:spPr>
          <a:xfrm>
            <a:off x="660904" y="1988840"/>
            <a:ext cx="7822194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660904" y="898988"/>
            <a:ext cx="7822194" cy="1017844"/>
            <a:chOff x="660904" y="2636912"/>
            <a:chExt cx="7822194" cy="1017844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660904" y="2636912"/>
              <a:ext cx="7822194" cy="1017844"/>
              <a:chOff x="683568" y="1638813"/>
              <a:chExt cx="7822194" cy="1017844"/>
            </a:xfrm>
          </p:grpSpPr>
          <p:sp>
            <p:nvSpPr>
              <p:cNvPr id="95" name="Szabadkézi sokszög 94"/>
              <p:cNvSpPr/>
              <p:nvPr/>
            </p:nvSpPr>
            <p:spPr>
              <a:xfrm>
                <a:off x="683568" y="1638813"/>
                <a:ext cx="7822194" cy="101784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00"/>
              </a:solidFill>
              <a:ln w="93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1">
                <a:spAutoFit/>
              </a:bodyPr>
              <a:lstStyle/>
              <a:p>
                <a:pPr marL="152280" marR="0" lvl="0" indent="-15228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52280" algn="l"/>
                    <a:tab pos="609480" algn="l"/>
                    <a:tab pos="1066680" algn="l"/>
                    <a:tab pos="1523879" algn="l"/>
                    <a:tab pos="1981080" algn="l"/>
                    <a:tab pos="2438280" algn="l"/>
                    <a:tab pos="2895479" algn="l"/>
                    <a:tab pos="3352680" algn="l"/>
                    <a:tab pos="3809880" algn="l"/>
                    <a:tab pos="4267080" algn="l"/>
                    <a:tab pos="4724280" algn="l"/>
                    <a:tab pos="5181480" algn="l"/>
                    <a:tab pos="5638679" algn="l"/>
                    <a:tab pos="6095880" algn="l"/>
                    <a:tab pos="6553079" algn="l"/>
                    <a:tab pos="7010280" algn="l"/>
                    <a:tab pos="7467480" algn="l"/>
                    <a:tab pos="7924680" algn="l"/>
                    <a:tab pos="8381880" algn="l"/>
                    <a:tab pos="8839080" algn="l"/>
                    <a:tab pos="9296280" algn="l"/>
                  </a:tabLst>
                </a:pPr>
                <a:r>
                  <a:rPr lang="hu-HU" sz="2000" dirty="0" err="1" smtClean="0">
                    <a:solidFill>
                      <a:srgbClr val="000000"/>
                    </a:solidFill>
                    <a:latin typeface="Verdana" pitchFamily="34"/>
                    <a:ea typeface="Lucida Sans Unicode" pitchFamily="2"/>
                    <a:cs typeface="Lucida Sans Unicode" pitchFamily="2"/>
                  </a:rPr>
                  <a:t>p+p</a:t>
                </a:r>
                <a:r>
                  <a:rPr lang="hu-HU" sz="2000" dirty="0" smtClean="0">
                    <a:solidFill>
                      <a:srgbClr val="000000"/>
                    </a:solidFill>
                    <a:latin typeface="Verdana" pitchFamily="34"/>
                    <a:ea typeface="Lucida Sans Unicode" pitchFamily="2"/>
                    <a:cs typeface="Lucida Sans Unicode" pitchFamily="2"/>
                  </a:rPr>
                  <a:t> </a:t>
                </a:r>
                <a:r>
                  <a:rPr lang="hu-HU" sz="2000" dirty="0" smtClean="0">
                    <a:solidFill>
                      <a:srgbClr val="000000"/>
                    </a:solidFill>
                    <a:latin typeface="Verdana" pitchFamily="34"/>
                    <a:ea typeface="Lucida Sans Unicode" pitchFamily="2"/>
                    <a:cs typeface="Lucida Sans Unicode" pitchFamily="2"/>
                    <a:sym typeface="Wingdings" panose="05000000000000000000" pitchFamily="2" charset="2"/>
                  </a:rPr>
                  <a:t> </a:t>
                </a:r>
                <a:r>
                  <a:rPr lang="hu-HU" sz="2000" dirty="0" err="1" smtClean="0">
                    <a:solidFill>
                      <a:srgbClr val="000000"/>
                    </a:solidFill>
                    <a:latin typeface="Verdana" pitchFamily="34"/>
                    <a:ea typeface="Lucida Sans Unicode" pitchFamily="2"/>
                    <a:cs typeface="Lucida Sans Unicode" pitchFamily="2"/>
                    <a:sym typeface="Wingdings" panose="05000000000000000000" pitchFamily="2" charset="2"/>
                  </a:rPr>
                  <a:t>p+p</a:t>
                </a:r>
                <a:endPara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  <a:sym typeface="Wingdings" panose="05000000000000000000" pitchFamily="2" charset="2"/>
                </a:endParaRPr>
              </a:p>
              <a:p>
                <a:pPr marL="152280" marR="0" lvl="0" indent="-15228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152280" algn="l"/>
                    <a:tab pos="609480" algn="l"/>
                    <a:tab pos="1066680" algn="l"/>
                    <a:tab pos="1523879" algn="l"/>
                    <a:tab pos="1981080" algn="l"/>
                    <a:tab pos="2438280" algn="l"/>
                    <a:tab pos="2895479" algn="l"/>
                    <a:tab pos="3352680" algn="l"/>
                    <a:tab pos="3809880" algn="l"/>
                    <a:tab pos="4267080" algn="l"/>
                    <a:tab pos="4724280" algn="l"/>
                    <a:tab pos="5181480" algn="l"/>
                    <a:tab pos="5638679" algn="l"/>
                    <a:tab pos="6095880" algn="l"/>
                    <a:tab pos="6553079" algn="l"/>
                    <a:tab pos="7010280" algn="l"/>
                    <a:tab pos="7467480" algn="l"/>
                    <a:tab pos="7924680" algn="l"/>
                    <a:tab pos="8381880" algn="l"/>
                    <a:tab pos="8839080" algn="l"/>
                    <a:tab pos="9296280" algn="l"/>
                  </a:tabLst>
                </a:pPr>
                <a:endPara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  <a:sym typeface="Wingdings" panose="05000000000000000000" pitchFamily="2" charset="2"/>
                </a:endParaRPr>
              </a:p>
              <a:p>
                <a:pPr marL="152280" lvl="0" indent="-152280" algn="ctr" hangingPunct="0">
                  <a:tabLst>
                    <a:tab pos="152280" algn="l"/>
                    <a:tab pos="609480" algn="l"/>
                    <a:tab pos="1066680" algn="l"/>
                    <a:tab pos="1523879" algn="l"/>
                    <a:tab pos="1981080" algn="l"/>
                    <a:tab pos="2438280" algn="l"/>
                    <a:tab pos="2895479" algn="l"/>
                    <a:tab pos="3352680" algn="l"/>
                    <a:tab pos="3809880" algn="l"/>
                    <a:tab pos="4267080" algn="l"/>
                    <a:tab pos="4724280" algn="l"/>
                    <a:tab pos="5181480" algn="l"/>
                    <a:tab pos="5638679" algn="l"/>
                    <a:tab pos="6095880" algn="l"/>
                    <a:tab pos="6553079" algn="l"/>
                    <a:tab pos="7010280" algn="l"/>
                    <a:tab pos="7467480" algn="l"/>
                    <a:tab pos="7924680" algn="l"/>
                    <a:tab pos="8381880" algn="l"/>
                    <a:tab pos="8839080" algn="l"/>
                    <a:tab pos="9296280" algn="l"/>
                  </a:tabLst>
                </a:pPr>
                <a:r>
                  <a:rPr lang="hu-HU" sz="2000" dirty="0" smtClean="0">
                    <a:solidFill>
                      <a:srgbClr val="000000"/>
                    </a:solidFill>
                    <a:latin typeface="Verdana" pitchFamily="34"/>
                    <a:ea typeface="Lucida Sans Unicode" pitchFamily="2"/>
                    <a:cs typeface="Lucida Sans Unicode" pitchFamily="2"/>
                  </a:rPr>
                  <a:t>(RGB) + (RBG) </a:t>
                </a:r>
                <a:r>
                  <a:rPr lang="hu-HU" sz="2000" dirty="0" smtClean="0">
                    <a:solidFill>
                      <a:srgbClr val="000000"/>
                    </a:solidFill>
                    <a:latin typeface="Verdana" pitchFamily="34"/>
                    <a:ea typeface="Lucida Sans Unicode" pitchFamily="2"/>
                    <a:cs typeface="Lucida Sans Unicode" pitchFamily="2"/>
                    <a:sym typeface="Wingdings" panose="05000000000000000000" pitchFamily="2" charset="2"/>
                  </a:rPr>
                  <a:t> </a:t>
                </a:r>
                <a:r>
                  <a:rPr lang="hu-HU" sz="2000" dirty="0" smtClean="0">
                    <a:solidFill>
                      <a:srgbClr val="000000"/>
                    </a:solidFill>
                    <a:latin typeface="Verdana" pitchFamily="34"/>
                    <a:ea typeface="Lucida Sans Unicode" pitchFamily="2"/>
                    <a:cs typeface="Lucida Sans Unicode" pitchFamily="2"/>
                  </a:rPr>
                  <a:t>(BRG) </a:t>
                </a:r>
                <a:r>
                  <a:rPr lang="hu-HU" sz="2000" dirty="0">
                    <a:solidFill>
                      <a:srgbClr val="000000"/>
                    </a:solidFill>
                    <a:latin typeface="Verdana" pitchFamily="34"/>
                    <a:ea typeface="Lucida Sans Unicode" pitchFamily="2"/>
                    <a:cs typeface="Lucida Sans Unicode" pitchFamily="2"/>
                  </a:rPr>
                  <a:t>+ </a:t>
                </a:r>
                <a:r>
                  <a:rPr lang="hu-HU" sz="2000" dirty="0" smtClean="0">
                    <a:solidFill>
                      <a:srgbClr val="000000"/>
                    </a:solidFill>
                    <a:latin typeface="Verdana" pitchFamily="34"/>
                    <a:ea typeface="Lucida Sans Unicode" pitchFamily="2"/>
                    <a:cs typeface="Lucida Sans Unicode" pitchFamily="2"/>
                  </a:rPr>
                  <a:t>(BGR) </a:t>
                </a:r>
              </a:p>
            </p:txBody>
          </p:sp>
          <p:grpSp>
            <p:nvGrpSpPr>
              <p:cNvPr id="100" name="Csoportba foglalás 99"/>
              <p:cNvGrpSpPr/>
              <p:nvPr/>
            </p:nvGrpSpPr>
            <p:grpSpPr>
              <a:xfrm>
                <a:off x="3658560" y="2276872"/>
                <a:ext cx="612048" cy="0"/>
                <a:chOff x="2290408" y="1988840"/>
                <a:chExt cx="612048" cy="0"/>
              </a:xfrm>
            </p:grpSpPr>
            <p:cxnSp>
              <p:nvCxnSpPr>
                <p:cNvPr id="102" name="Egyenes összekötő 101"/>
                <p:cNvCxnSpPr/>
                <p:nvPr/>
              </p:nvCxnSpPr>
              <p:spPr>
                <a:xfrm>
                  <a:off x="2722456" y="1988840"/>
                  <a:ext cx="180000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Egyenes összekötő 102"/>
                <p:cNvCxnSpPr/>
                <p:nvPr/>
              </p:nvCxnSpPr>
              <p:spPr>
                <a:xfrm>
                  <a:off x="2290408" y="1988840"/>
                  <a:ext cx="180000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Egyenes összekötő 104"/>
                <p:cNvCxnSpPr/>
                <p:nvPr/>
              </p:nvCxnSpPr>
              <p:spPr>
                <a:xfrm>
                  <a:off x="2506432" y="1988840"/>
                  <a:ext cx="180000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Csoportba foglalás 109"/>
              <p:cNvGrpSpPr/>
              <p:nvPr/>
            </p:nvGrpSpPr>
            <p:grpSpPr>
              <a:xfrm>
                <a:off x="6034824" y="2293640"/>
                <a:ext cx="657074" cy="0"/>
                <a:chOff x="1930368" y="1988840"/>
                <a:chExt cx="657074" cy="0"/>
              </a:xfrm>
            </p:grpSpPr>
            <p:cxnSp>
              <p:nvCxnSpPr>
                <p:cNvPr id="111" name="Egyenes összekötő 110"/>
                <p:cNvCxnSpPr/>
                <p:nvPr/>
              </p:nvCxnSpPr>
              <p:spPr>
                <a:xfrm>
                  <a:off x="1930368" y="1988840"/>
                  <a:ext cx="180000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gyenes összekötő 111"/>
                <p:cNvCxnSpPr/>
                <p:nvPr/>
              </p:nvCxnSpPr>
              <p:spPr>
                <a:xfrm>
                  <a:off x="2146392" y="1988840"/>
                  <a:ext cx="180000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Egyenes összekötő 113"/>
                <p:cNvCxnSpPr/>
                <p:nvPr/>
              </p:nvCxnSpPr>
              <p:spPr>
                <a:xfrm>
                  <a:off x="2369642" y="1988840"/>
                  <a:ext cx="217800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5" name="Egyenes összekötő 74"/>
            <p:cNvCxnSpPr/>
            <p:nvPr/>
          </p:nvCxnSpPr>
          <p:spPr>
            <a:xfrm>
              <a:off x="4185834" y="2721983"/>
              <a:ext cx="180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gyenes összekötő 78"/>
            <p:cNvCxnSpPr/>
            <p:nvPr/>
          </p:nvCxnSpPr>
          <p:spPr>
            <a:xfrm>
              <a:off x="5131836" y="2721983"/>
              <a:ext cx="180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Kép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37" y="6381328"/>
            <a:ext cx="4345663" cy="452673"/>
          </a:xfrm>
          <a:prstGeom prst="rect">
            <a:avLst/>
          </a:prstGeom>
        </p:spPr>
      </p:pic>
      <p:grpSp>
        <p:nvGrpSpPr>
          <p:cNvPr id="89" name="Csoportba foglalás 88"/>
          <p:cNvGrpSpPr/>
          <p:nvPr/>
        </p:nvGrpSpPr>
        <p:grpSpPr>
          <a:xfrm>
            <a:off x="251520" y="3927648"/>
            <a:ext cx="8656903" cy="2741712"/>
            <a:chOff x="251520" y="3927648"/>
            <a:chExt cx="8656903" cy="2741712"/>
          </a:xfrm>
        </p:grpSpPr>
        <p:cxnSp>
          <p:nvCxnSpPr>
            <p:cNvPr id="90" name="Egyenes összekötő 89"/>
            <p:cNvCxnSpPr/>
            <p:nvPr/>
          </p:nvCxnSpPr>
          <p:spPr>
            <a:xfrm flipV="1">
              <a:off x="2846920" y="5975729"/>
              <a:ext cx="5413431" cy="615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Csoportba foglalás 96"/>
            <p:cNvGrpSpPr/>
            <p:nvPr/>
          </p:nvGrpSpPr>
          <p:grpSpPr>
            <a:xfrm>
              <a:off x="251520" y="3927648"/>
              <a:ext cx="8656903" cy="1226840"/>
              <a:chOff x="251521" y="762000"/>
              <a:chExt cx="8656903" cy="1226840"/>
            </a:xfrm>
          </p:grpSpPr>
          <p:cxnSp>
            <p:nvCxnSpPr>
              <p:cNvPr id="142" name="Egyenes összekötő 141"/>
              <p:cNvCxnSpPr/>
              <p:nvPr/>
            </p:nvCxnSpPr>
            <p:spPr>
              <a:xfrm>
                <a:off x="755576" y="1052736"/>
                <a:ext cx="7632848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Egyenes összekötő 142"/>
              <p:cNvCxnSpPr/>
              <p:nvPr/>
            </p:nvCxnSpPr>
            <p:spPr>
              <a:xfrm>
                <a:off x="755576" y="1340768"/>
                <a:ext cx="2952329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gyenes összekötő 143"/>
              <p:cNvCxnSpPr/>
              <p:nvPr/>
            </p:nvCxnSpPr>
            <p:spPr>
              <a:xfrm>
                <a:off x="755576" y="1628800"/>
                <a:ext cx="7632848" cy="0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Ellipszis 144"/>
              <p:cNvSpPr/>
              <p:nvPr/>
            </p:nvSpPr>
            <p:spPr>
              <a:xfrm>
                <a:off x="251521" y="762000"/>
                <a:ext cx="648071" cy="122684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p</a:t>
                </a:r>
                <a:r>
                  <a:rPr lang="hu-HU" baseline="-25000" dirty="0" smtClean="0"/>
                  <a:t>1</a:t>
                </a:r>
                <a:endParaRPr lang="hu-HU" dirty="0"/>
              </a:p>
            </p:txBody>
          </p:sp>
          <p:sp>
            <p:nvSpPr>
              <p:cNvPr id="146" name="Ellipszis 145"/>
              <p:cNvSpPr/>
              <p:nvPr/>
            </p:nvSpPr>
            <p:spPr>
              <a:xfrm>
                <a:off x="8260353" y="762000"/>
                <a:ext cx="648071" cy="122684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p</a:t>
                </a:r>
                <a:r>
                  <a:rPr lang="hu-HU" baseline="-25000" dirty="0"/>
                  <a:t>3</a:t>
                </a:r>
                <a:endParaRPr lang="hu-HU" dirty="0"/>
              </a:p>
            </p:txBody>
          </p:sp>
        </p:grpSp>
        <p:cxnSp>
          <p:nvCxnSpPr>
            <p:cNvPr id="98" name="Egyenes összekötő 97"/>
            <p:cNvCxnSpPr/>
            <p:nvPr/>
          </p:nvCxnSpPr>
          <p:spPr>
            <a:xfrm flipV="1">
              <a:off x="755575" y="5744174"/>
              <a:ext cx="2504946" cy="214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gyenes összekötő 105"/>
            <p:cNvCxnSpPr/>
            <p:nvPr/>
          </p:nvCxnSpPr>
          <p:spPr>
            <a:xfrm flipV="1">
              <a:off x="862877" y="6047414"/>
              <a:ext cx="1890565" cy="85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gyenes összekötő 106"/>
            <p:cNvCxnSpPr/>
            <p:nvPr/>
          </p:nvCxnSpPr>
          <p:spPr>
            <a:xfrm>
              <a:off x="755575" y="6296257"/>
              <a:ext cx="763284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Ellipszis 107"/>
            <p:cNvSpPr/>
            <p:nvPr/>
          </p:nvSpPr>
          <p:spPr>
            <a:xfrm>
              <a:off x="251520" y="5442520"/>
              <a:ext cx="648071" cy="12268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p</a:t>
              </a:r>
              <a:r>
                <a:rPr lang="hu-HU" baseline="-25000" dirty="0"/>
                <a:t>2</a:t>
              </a:r>
              <a:endParaRPr lang="hu-HU" dirty="0"/>
            </a:p>
          </p:txBody>
        </p:sp>
        <p:sp>
          <p:nvSpPr>
            <p:cNvPr id="109" name="Ellipszis 108"/>
            <p:cNvSpPr/>
            <p:nvPr/>
          </p:nvSpPr>
          <p:spPr>
            <a:xfrm>
              <a:off x="8260352" y="5442520"/>
              <a:ext cx="648071" cy="12268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p</a:t>
              </a:r>
              <a:r>
                <a:rPr lang="hu-HU" baseline="-25000" dirty="0" smtClean="0"/>
                <a:t>4</a:t>
              </a:r>
              <a:endParaRPr lang="hu-HU" dirty="0"/>
            </a:p>
          </p:txBody>
        </p:sp>
        <p:cxnSp>
          <p:nvCxnSpPr>
            <p:cNvPr id="115" name="Egyenes összekötő 114"/>
            <p:cNvCxnSpPr/>
            <p:nvPr/>
          </p:nvCxnSpPr>
          <p:spPr>
            <a:xfrm>
              <a:off x="3115896" y="4218384"/>
              <a:ext cx="5200520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gyenes összekötő 115"/>
            <p:cNvCxnSpPr>
              <a:endCxn id="109" idx="2"/>
            </p:cNvCxnSpPr>
            <p:nvPr/>
          </p:nvCxnSpPr>
          <p:spPr>
            <a:xfrm>
              <a:off x="3401191" y="6055940"/>
              <a:ext cx="48591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gyenes összekötő 116"/>
            <p:cNvCxnSpPr/>
            <p:nvPr/>
          </p:nvCxnSpPr>
          <p:spPr>
            <a:xfrm>
              <a:off x="2924997" y="6050937"/>
              <a:ext cx="5335355" cy="7708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gyenes összekötő 117"/>
            <p:cNvCxnSpPr/>
            <p:nvPr/>
          </p:nvCxnSpPr>
          <p:spPr>
            <a:xfrm>
              <a:off x="3753786" y="4500632"/>
              <a:ext cx="4519629" cy="12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gyenes összekötő 119"/>
            <p:cNvCxnSpPr/>
            <p:nvPr/>
          </p:nvCxnSpPr>
          <p:spPr>
            <a:xfrm>
              <a:off x="3308675" y="5661248"/>
              <a:ext cx="5003929" cy="963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gyenes összekötő 120"/>
            <p:cNvCxnSpPr/>
            <p:nvPr/>
          </p:nvCxnSpPr>
          <p:spPr>
            <a:xfrm>
              <a:off x="2651029" y="4787863"/>
              <a:ext cx="5609323" cy="39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Ellipszis 121"/>
            <p:cNvSpPr/>
            <p:nvPr/>
          </p:nvSpPr>
          <p:spPr>
            <a:xfrm>
              <a:off x="4499992" y="5010870"/>
              <a:ext cx="2808312" cy="50875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O = (g</a:t>
              </a:r>
              <a:r>
                <a:rPr lang="hu-HU" baseline="-25000" dirty="0" smtClean="0"/>
                <a:t>1</a:t>
              </a:r>
              <a:r>
                <a:rPr lang="hu-HU" dirty="0" smtClean="0"/>
                <a:t>, g</a:t>
              </a:r>
              <a:r>
                <a:rPr lang="hu-HU" baseline="-25000" dirty="0" smtClean="0"/>
                <a:t>2</a:t>
              </a:r>
              <a:r>
                <a:rPr lang="hu-HU" dirty="0" smtClean="0"/>
                <a:t>, g</a:t>
              </a:r>
              <a:r>
                <a:rPr lang="hu-HU" baseline="-25000" dirty="0" smtClean="0"/>
                <a:t>3</a:t>
              </a:r>
              <a:r>
                <a:rPr lang="hu-HU" dirty="0" smtClean="0"/>
                <a:t>)</a:t>
              </a:r>
              <a:endParaRPr lang="hu-HU" dirty="0"/>
            </a:p>
          </p:txBody>
        </p:sp>
        <p:cxnSp>
          <p:nvCxnSpPr>
            <p:cNvPr id="123" name="Egyenes összekötő 122"/>
            <p:cNvCxnSpPr/>
            <p:nvPr/>
          </p:nvCxnSpPr>
          <p:spPr>
            <a:xfrm>
              <a:off x="3083492" y="4175206"/>
              <a:ext cx="192364" cy="161483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gyenes összekötő 123"/>
            <p:cNvCxnSpPr/>
            <p:nvPr/>
          </p:nvCxnSpPr>
          <p:spPr>
            <a:xfrm>
              <a:off x="3153989" y="4218384"/>
              <a:ext cx="180812" cy="148205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gyenes összekötő 124"/>
            <p:cNvCxnSpPr/>
            <p:nvPr/>
          </p:nvCxnSpPr>
          <p:spPr>
            <a:xfrm>
              <a:off x="3197755" y="4218384"/>
              <a:ext cx="188299" cy="15705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gyenes összekötő 125"/>
            <p:cNvCxnSpPr/>
            <p:nvPr/>
          </p:nvCxnSpPr>
          <p:spPr>
            <a:xfrm>
              <a:off x="3707904" y="4482123"/>
              <a:ext cx="236855" cy="190691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gyenes összekötő 126"/>
            <p:cNvCxnSpPr/>
            <p:nvPr/>
          </p:nvCxnSpPr>
          <p:spPr>
            <a:xfrm>
              <a:off x="3792975" y="4482123"/>
              <a:ext cx="230162" cy="183755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gyenes összekötő 127"/>
            <p:cNvCxnSpPr/>
            <p:nvPr/>
          </p:nvCxnSpPr>
          <p:spPr>
            <a:xfrm>
              <a:off x="3852336" y="4480560"/>
              <a:ext cx="235364" cy="187464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gyenes összekötő 128"/>
            <p:cNvCxnSpPr/>
            <p:nvPr/>
          </p:nvCxnSpPr>
          <p:spPr>
            <a:xfrm>
              <a:off x="467544" y="5949280"/>
              <a:ext cx="180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gyenes összekötő 129"/>
            <p:cNvCxnSpPr/>
            <p:nvPr/>
          </p:nvCxnSpPr>
          <p:spPr>
            <a:xfrm>
              <a:off x="8486558" y="5962343"/>
              <a:ext cx="180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gyenes összekötő 130"/>
            <p:cNvCxnSpPr/>
            <p:nvPr/>
          </p:nvCxnSpPr>
          <p:spPr>
            <a:xfrm flipV="1">
              <a:off x="874058" y="5968553"/>
              <a:ext cx="1892878" cy="264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églalap 131"/>
            <p:cNvSpPr/>
            <p:nvPr/>
          </p:nvSpPr>
          <p:spPr>
            <a:xfrm>
              <a:off x="3260521" y="4931876"/>
              <a:ext cx="3709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g</a:t>
              </a:r>
              <a:r>
                <a:rPr lang="hu-HU" baseline="-25000" dirty="0" smtClean="0">
                  <a:solidFill>
                    <a:schemeClr val="bg1"/>
                  </a:solidFill>
                </a:rPr>
                <a:t>1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cxnSp>
          <p:nvCxnSpPr>
            <p:cNvPr id="133" name="Egyenes összekötő 132"/>
            <p:cNvCxnSpPr/>
            <p:nvPr/>
          </p:nvCxnSpPr>
          <p:spPr>
            <a:xfrm flipV="1">
              <a:off x="834276" y="5667618"/>
              <a:ext cx="2392513" cy="1187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églalap 133"/>
            <p:cNvSpPr/>
            <p:nvPr/>
          </p:nvSpPr>
          <p:spPr>
            <a:xfrm>
              <a:off x="2699792" y="4941168"/>
              <a:ext cx="3753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g</a:t>
              </a:r>
              <a:r>
                <a:rPr lang="hu-HU" baseline="-25000" dirty="0">
                  <a:solidFill>
                    <a:schemeClr val="bg1"/>
                  </a:solidFill>
                </a:rPr>
                <a:t>3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cxnSp>
          <p:nvCxnSpPr>
            <p:cNvPr id="135" name="Egyenes összekötő 134"/>
            <p:cNvCxnSpPr/>
            <p:nvPr/>
          </p:nvCxnSpPr>
          <p:spPr>
            <a:xfrm>
              <a:off x="834276" y="6372802"/>
              <a:ext cx="3110483" cy="8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gyenes összekötő 135"/>
            <p:cNvCxnSpPr/>
            <p:nvPr/>
          </p:nvCxnSpPr>
          <p:spPr>
            <a:xfrm>
              <a:off x="4049263" y="6359428"/>
              <a:ext cx="4228831" cy="270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gyenes összekötő 136"/>
            <p:cNvCxnSpPr/>
            <p:nvPr/>
          </p:nvCxnSpPr>
          <p:spPr>
            <a:xfrm flipV="1">
              <a:off x="3384700" y="5733256"/>
              <a:ext cx="4931716" cy="27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églalap 137"/>
            <p:cNvSpPr/>
            <p:nvPr/>
          </p:nvSpPr>
          <p:spPr>
            <a:xfrm>
              <a:off x="3851920" y="4941168"/>
              <a:ext cx="3753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g</a:t>
              </a:r>
              <a:r>
                <a:rPr lang="hu-HU" baseline="-25000" dirty="0">
                  <a:solidFill>
                    <a:schemeClr val="bg1"/>
                  </a:solidFill>
                </a:rPr>
                <a:t>2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cxnSp>
          <p:nvCxnSpPr>
            <p:cNvPr id="139" name="Egyenes összekötő 138"/>
            <p:cNvCxnSpPr/>
            <p:nvPr/>
          </p:nvCxnSpPr>
          <p:spPr>
            <a:xfrm>
              <a:off x="2613185" y="4762500"/>
              <a:ext cx="153321" cy="131956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Egyenes összekötő 139"/>
            <p:cNvCxnSpPr/>
            <p:nvPr/>
          </p:nvCxnSpPr>
          <p:spPr>
            <a:xfrm>
              <a:off x="2741403" y="4754793"/>
              <a:ext cx="181106" cy="133249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gyenes összekötő 140"/>
            <p:cNvCxnSpPr/>
            <p:nvPr/>
          </p:nvCxnSpPr>
          <p:spPr>
            <a:xfrm>
              <a:off x="2694222" y="4799507"/>
              <a:ext cx="155468" cy="123484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03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well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established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QCD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30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866284" y="836712"/>
            <a:ext cx="7848872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proposed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Regge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phenomenology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L. Lukaszuk, B.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Nicolescu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Lett.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Nuovo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Cim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8, 405 (1973)</a:t>
            </a:r>
          </a:p>
        </p:txBody>
      </p:sp>
      <p:sp>
        <p:nvSpPr>
          <p:cNvPr id="13" name="Szabadkézi sokszög 12"/>
          <p:cNvSpPr/>
          <p:nvPr/>
        </p:nvSpPr>
        <p:spPr>
          <a:xfrm>
            <a:off x="755575" y="3501008"/>
            <a:ext cx="8070291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QCD: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Bartels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L.N.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Lipatov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G. P.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Vacca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Lett. B (2000) 178 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1082308" y="2708920"/>
            <a:ext cx="7416824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intercept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QCD: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R. A. Janik, J.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Wosiek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Rev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Lett. 82 (1999)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1092 </a:t>
            </a:r>
          </a:p>
        </p:txBody>
      </p:sp>
      <p:sp>
        <p:nvSpPr>
          <p:cNvPr id="15" name="Szabadkézi sokszög 14"/>
          <p:cNvSpPr/>
          <p:nvPr/>
        </p:nvSpPr>
        <p:spPr>
          <a:xfrm>
            <a:off x="631640" y="1620244"/>
            <a:ext cx="8318161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Three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Gluon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Integral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Equation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c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Singlet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Singularities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QCD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Kwiecinski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Praszalowicz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Phys.Lett.B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94 (1980) 413-416 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902288" y="4303109"/>
            <a:ext cx="7776864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QCD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running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coupling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endParaRPr lang="hu-HU" dirty="0"/>
          </a:p>
          <a:p>
            <a:pPr algn="ctr"/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J.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Bartels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C.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Contreras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, G. P.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Vacca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hu-HU" sz="2000" i="1" dirty="0">
                <a:latin typeface="Verdana" panose="020B0604030504040204" pitchFamily="34" charset="0"/>
                <a:ea typeface="Verdana" panose="020B0604030504040204" pitchFamily="34" charset="0"/>
              </a:rPr>
              <a:t>JHEP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 04 (2020) 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183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755576" y="5599253"/>
            <a:ext cx="7776864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excellent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theory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intro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review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Yu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Kovchegov’s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endParaRPr lang="hu-HU" dirty="0"/>
          </a:p>
          <a:p>
            <a:pPr algn="ctr"/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CTEQ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Webinar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April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28, 2021</a:t>
            </a:r>
          </a:p>
          <a:p>
            <a:pPr algn="ctr"/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http://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youtu.be/yHBO3zcB3V4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0"/>
          <a:stretch/>
        </p:blipFill>
        <p:spPr>
          <a:xfrm>
            <a:off x="183232" y="2715413"/>
            <a:ext cx="8853264" cy="172169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23"/>
          <a:stretch/>
        </p:blipFill>
        <p:spPr>
          <a:xfrm>
            <a:off x="183232" y="692696"/>
            <a:ext cx="8853264" cy="195021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60" y="4509120"/>
            <a:ext cx="8860536" cy="1800606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19441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Three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Proceedings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&gt; 5 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31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4859709" y="2111511"/>
            <a:ext cx="4176464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 smtClean="0"/>
              <a:t>Gribov’90 </a:t>
            </a:r>
            <a:r>
              <a:rPr lang="hu-HU" sz="1400" b="1" dirty="0" err="1" smtClean="0"/>
              <a:t>Memorial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Volume</a:t>
            </a:r>
            <a:r>
              <a:rPr lang="hu-HU" sz="1400" dirty="0" smtClean="0"/>
              <a:t>, pp. 69-80 (2021)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>
                <a:hlinkClick r:id="rId5"/>
              </a:rPr>
              <a:t>https://</a:t>
            </a:r>
            <a:r>
              <a:rPr lang="fr-FR" sz="1400" dirty="0" smtClean="0">
                <a:hlinkClick r:id="rId5"/>
              </a:rPr>
              <a:t>doi.org/10.1142/9789811238406_0012</a:t>
            </a:r>
            <a:r>
              <a:rPr lang="hu-HU" sz="1400" dirty="0" smtClean="0"/>
              <a:t> </a:t>
            </a: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4859709" y="3942488"/>
            <a:ext cx="4176464" cy="494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nl-NL" sz="1400" dirty="0"/>
              <a:t> </a:t>
            </a:r>
            <a:r>
              <a:rPr lang="nl-NL" sz="1400" i="1" dirty="0"/>
              <a:t>EPJ Web Conf.</a:t>
            </a:r>
            <a:r>
              <a:rPr lang="nl-NL" sz="1400" dirty="0"/>
              <a:t> 235 (2020) </a:t>
            </a:r>
            <a:r>
              <a:rPr lang="nl-NL" sz="1400" dirty="0" smtClean="0"/>
              <a:t>06002</a:t>
            </a:r>
            <a:r>
              <a:rPr lang="hu-HU" sz="1400" dirty="0" smtClean="0"/>
              <a:t>, </a:t>
            </a:r>
            <a:r>
              <a:rPr lang="hu-HU" sz="1400" dirty="0" err="1" smtClean="0"/>
              <a:t>proc</a:t>
            </a:r>
            <a:r>
              <a:rPr lang="hu-HU" sz="1400" dirty="0" smtClean="0"/>
              <a:t>. </a:t>
            </a:r>
            <a:r>
              <a:rPr lang="hu-HU" sz="1400" b="1" dirty="0" smtClean="0"/>
              <a:t>ISMD 2019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6"/>
              </a:rPr>
              <a:t>https://</a:t>
            </a: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6"/>
              </a:rPr>
              <a:t>doi.org/10.1051/epjconf/202023506002</a:t>
            </a: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</a:p>
        </p:txBody>
      </p:sp>
      <p:sp>
        <p:nvSpPr>
          <p:cNvPr id="14" name="Szabadkézi sokszög 13"/>
          <p:cNvSpPr/>
          <p:nvPr/>
        </p:nvSpPr>
        <p:spPr>
          <a:xfrm>
            <a:off x="4846646" y="5765752"/>
            <a:ext cx="4176464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 smtClean="0"/>
              <a:t>PoS</a:t>
            </a:r>
            <a:r>
              <a:rPr lang="hu-HU" sz="1400" dirty="0" smtClean="0"/>
              <a:t> </a:t>
            </a:r>
            <a:r>
              <a:rPr lang="hu-HU" sz="1400" b="1" dirty="0" smtClean="0"/>
              <a:t>ICHEP 2020 </a:t>
            </a:r>
            <a:r>
              <a:rPr lang="hu-HU" sz="1400" dirty="0" smtClean="0"/>
              <a:t>(2021)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>
                <a:hlinkClick r:id="rId7"/>
              </a:rPr>
              <a:t>https://</a:t>
            </a:r>
            <a:r>
              <a:rPr lang="hu-HU" sz="1400" dirty="0" smtClean="0">
                <a:hlinkClick r:id="rId7"/>
              </a:rPr>
              <a:t>doi.org/10.22323/1.390.0496</a:t>
            </a:r>
            <a:r>
              <a:rPr lang="hu-HU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7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-88"/>
            <a:ext cx="9144000" cy="719137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Formalism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b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space</a:t>
            </a:r>
            <a:endParaRPr lang="hu-H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2" y="782834"/>
            <a:ext cx="4711696" cy="77395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5" name="Szabadkézi sokszög 14"/>
          <p:cNvSpPr/>
          <p:nvPr/>
        </p:nvSpPr>
        <p:spPr>
          <a:xfrm>
            <a:off x="-35496" y="5805264"/>
            <a:ext cx="9144000" cy="107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Impact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parameter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or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space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i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</a:t>
            </a:r>
            <a:r>
              <a:rPr lang="hu-HU" sz="1600" i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lastic</a:t>
            </a:r>
            <a:r>
              <a:rPr lang="hu-HU" sz="16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i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scattering</a:t>
            </a:r>
            <a:r>
              <a:rPr lang="hu-HU" sz="16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i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interferes</a:t>
            </a:r>
            <a:r>
              <a:rPr lang="hu-HU" sz="16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i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16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i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propagation</a:t>
            </a:r>
            <a:r>
              <a:rPr lang="hu-HU" sz="16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w/o </a:t>
            </a:r>
            <a:r>
              <a:rPr lang="hu-HU" sz="1600" i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collisions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i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Genuine</a:t>
            </a:r>
            <a:r>
              <a:rPr lang="hu-HU" sz="16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i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quantum</a:t>
            </a:r>
            <a:r>
              <a:rPr lang="hu-HU" sz="1600" i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i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physics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Complex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opacity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function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W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s,b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(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eikonal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unitarity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 ≤ P(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s,b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≤ 1 : </a:t>
            </a:r>
            <a:r>
              <a:rPr lang="hu-HU" sz="1600" i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inelastic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scattering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has a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probabilistic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interpretation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32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648556"/>
            <a:ext cx="5142831" cy="201622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3750993"/>
            <a:ext cx="3600400" cy="9174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4741572"/>
            <a:ext cx="3600400" cy="10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719137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Looking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Crossing-Odd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eron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effects</a:t>
            </a:r>
            <a:endParaRPr lang="hu-H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9216" y="342032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Arial Rounded MT Bold" pitchFamily="34"/>
              <a:buNone/>
            </a:pP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Three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simple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consequences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97" y="3933056"/>
            <a:ext cx="5367005" cy="736594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366" y="4728174"/>
            <a:ext cx="5403268" cy="74568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99" y="5550643"/>
            <a:ext cx="5420802" cy="69830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33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0" y="6325728"/>
            <a:ext cx="9127330" cy="5869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differential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cross-section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and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ppbar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collisions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Reggeized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Philips-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Barger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</a:p>
          <a:p>
            <a:pPr algn="ctr"/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A.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Ster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L.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Jenkovszky</a:t>
            </a:r>
            <a:r>
              <a:rPr lang="hu-HU" sz="14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T. Cs., </a:t>
            </a:r>
            <a:r>
              <a:rPr lang="hu-HU" sz="14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arxiv:1501.03860, </a:t>
            </a:r>
            <a:r>
              <a:rPr lang="hu-HU" i="1" dirty="0" err="1"/>
              <a:t>Phys.Rev.D</a:t>
            </a:r>
            <a:r>
              <a:rPr lang="hu-HU" dirty="0"/>
              <a:t> </a:t>
            </a:r>
            <a:r>
              <a:rPr lang="hu-HU" b="1" dirty="0"/>
              <a:t>91</a:t>
            </a:r>
            <a:r>
              <a:rPr lang="hu-HU" dirty="0"/>
              <a:t> (2015) 7, </a:t>
            </a:r>
            <a:r>
              <a:rPr lang="hu-HU" dirty="0" smtClean="0"/>
              <a:t>074018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08720"/>
            <a:ext cx="3962400" cy="20288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7"/>
          <a:srcRect l="-1" r="32679"/>
          <a:stretch/>
        </p:blipFill>
        <p:spPr>
          <a:xfrm>
            <a:off x="4572001" y="908720"/>
            <a:ext cx="4392487" cy="1552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7"/>
          <a:srcRect l="67193" b="46380"/>
          <a:stretch/>
        </p:blipFill>
        <p:spPr>
          <a:xfrm>
            <a:off x="6823967" y="2524497"/>
            <a:ext cx="2140521" cy="83249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773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323526" y="1468082"/>
            <a:ext cx="8495459" cy="22489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latin typeface="Verdana" pitchFamily="34"/>
                <a:ea typeface="Lucida Sans Unicode" pitchFamily="2"/>
                <a:cs typeface="Lucida Sans Unicode" pitchFamily="2"/>
              </a:rPr>
              <a:t>Known</a:t>
            </a:r>
            <a:r>
              <a:rPr lang="hu-HU" sz="2000" dirty="0" smtClean="0"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latin typeface="Verdana" pitchFamily="34"/>
                <a:ea typeface="Lucida Sans Unicode" pitchFamily="2"/>
                <a:cs typeface="Lucida Sans Unicode" pitchFamily="2"/>
              </a:rPr>
              <a:t>trivial</a:t>
            </a:r>
            <a:r>
              <a:rPr lang="hu-HU" sz="2000" dirty="0" smtClean="0">
                <a:latin typeface="Verdana" pitchFamily="34"/>
                <a:ea typeface="Lucida Sans Unicode" pitchFamily="2"/>
                <a:cs typeface="Lucida Sans Unicode" pitchFamily="2"/>
              </a:rPr>
              <a:t> s-</a:t>
            </a:r>
            <a:r>
              <a:rPr lang="hu-HU" sz="2000" dirty="0" err="1" smtClean="0">
                <a:latin typeface="Verdana" pitchFamily="34"/>
                <a:ea typeface="Lucida Sans Unicode" pitchFamily="2"/>
                <a:cs typeface="Lucida Sans Unicode" pitchFamily="2"/>
              </a:rPr>
              <a:t>dependences</a:t>
            </a:r>
            <a:r>
              <a:rPr lang="hu-HU" sz="2000" dirty="0"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latin typeface="Verdana" pitchFamily="34"/>
                <a:ea typeface="Lucida Sans Unicode" pitchFamily="2"/>
                <a:cs typeface="Lucida Sans Unicode" pitchFamily="2"/>
              </a:rPr>
              <a:t>in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b="0" i="0" u="none" strike="noStrike" baseline="-25000" dirty="0" err="1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tot</a:t>
            </a:r>
            <a:r>
              <a:rPr lang="hu-HU" sz="2000" b="0" i="0" u="none" strike="noStrike" baseline="0" dirty="0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(s), </a:t>
            </a:r>
            <a:r>
              <a:rPr lang="hu-HU" sz="2000" dirty="0" err="1" smtClean="0"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b="0" i="0" u="none" strike="noStrike" baseline="-25000" dirty="0" err="1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el</a:t>
            </a:r>
            <a:r>
              <a:rPr lang="hu-HU" sz="2000" b="0" i="0" u="none" strike="noStrike" baseline="0" dirty="0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(s), B(s), </a:t>
            </a:r>
            <a:r>
              <a:rPr lang="hu-HU" sz="2000" dirty="0" smtClean="0"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r</a:t>
            </a:r>
            <a:r>
              <a:rPr lang="hu-HU" sz="2000" b="0" i="0" u="none" strike="noStrike" baseline="0" dirty="0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(s)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baseline="0" dirty="0" err="1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Try</a:t>
            </a:r>
            <a:r>
              <a:rPr lang="hu-HU" sz="2000" b="0" i="0" u="none" strike="noStrike" baseline="0" dirty="0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baseline="0" dirty="0" err="1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b="0" i="0" u="none" strike="noStrike" baseline="0" dirty="0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baseline="0" dirty="0" err="1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scale</a:t>
            </a:r>
            <a:r>
              <a:rPr lang="hu-HU" sz="2000" b="0" i="0" u="none" strike="noStrike" baseline="0" dirty="0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baseline="0" dirty="0" err="1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this</a:t>
            </a:r>
            <a:r>
              <a:rPr lang="hu-HU" sz="2000" b="0" i="0" u="none" strike="noStrike" baseline="0" dirty="0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 out</a:t>
            </a:r>
            <a:endParaRPr lang="hu-HU" sz="2000" dirty="0"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latin typeface="Verdana" pitchFamily="34"/>
                <a:ea typeface="Lucida Sans Unicode" pitchFamily="2"/>
                <a:cs typeface="Lucida Sans Unicode" pitchFamily="2"/>
              </a:rPr>
              <a:t>Look</a:t>
            </a:r>
            <a:r>
              <a:rPr lang="hu-HU" sz="2000" dirty="0" smtClean="0"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b="0" i="0" u="none" strike="noStrike" baseline="0" dirty="0" err="1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ata</a:t>
            </a:r>
            <a:r>
              <a:rPr lang="hu-HU" sz="2000" b="0" i="0" u="none" strike="noStrike" baseline="0" dirty="0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 collapsing (</a:t>
            </a:r>
            <a:r>
              <a:rPr lang="hu-HU" sz="2000" b="0" i="0" u="none" strike="noStrike" baseline="0" dirty="0" err="1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 smtClean="0"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latin typeface="Verdana" pitchFamily="34"/>
                <a:ea typeface="Lucida Sans Unicode" pitchFamily="2"/>
                <a:cs typeface="Lucida Sans Unicode" pitchFamily="2"/>
              </a:rPr>
              <a:t>Look</a:t>
            </a:r>
            <a:r>
              <a:rPr lang="hu-HU" sz="2000" dirty="0" smtClean="0"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latin typeface="Verdana" pitchFamily="34"/>
                <a:ea typeface="Lucida Sans Unicode" pitchFamily="2"/>
                <a:cs typeface="Lucida Sans Unicode" pitchFamily="2"/>
              </a:rPr>
              <a:t>s</a:t>
            </a:r>
            <a:r>
              <a:rPr lang="hu-HU" sz="2000" b="0" i="0" u="none" strike="noStrike" baseline="0" dirty="0" err="1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caling</a:t>
            </a:r>
            <a:r>
              <a:rPr lang="hu-HU" sz="2000" b="0" i="0" u="none" strike="noStrike" dirty="0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dirty="0" err="1" smtClean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endParaRPr lang="hu-HU" sz="2000" b="0" i="0" u="none" strike="noStrike" dirty="0" smtClean="0">
              <a:ln>
                <a:noFill/>
              </a:ln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search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strategy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endParaRPr lang="hu-H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34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2129516" y="4221088"/>
            <a:ext cx="4883481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equivalent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crossing-odd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component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Look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C-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symmetry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2117035" y="5808893"/>
            <a:ext cx="4883481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Close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gap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181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480607" y="5301208"/>
            <a:ext cx="8208912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Advantages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1) H(x) =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(-x) in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2) Start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place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that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you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know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3)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Measurable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and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diffractive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region</a:t>
            </a:r>
            <a:endParaRPr lang="hu-H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35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916832"/>
            <a:ext cx="4857750" cy="80962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836712"/>
            <a:ext cx="2762250" cy="88582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r="43043"/>
          <a:stretch/>
        </p:blipFill>
        <p:spPr>
          <a:xfrm>
            <a:off x="2843808" y="2883024"/>
            <a:ext cx="3537198" cy="762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237" y="3789040"/>
            <a:ext cx="3057525" cy="13716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136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467544" y="5979049"/>
            <a:ext cx="8208912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=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(-x) in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cone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Works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better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than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expected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even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bump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tail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!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Test of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H(x)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ISR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36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8" y="752591"/>
            <a:ext cx="6663350" cy="519668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468" y="2606655"/>
            <a:ext cx="3057525" cy="13716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6" name="Egyenes összekötő 5"/>
          <p:cNvCxnSpPr/>
          <p:nvPr/>
        </p:nvCxnSpPr>
        <p:spPr>
          <a:xfrm>
            <a:off x="1547664" y="1052736"/>
            <a:ext cx="122413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395536" y="5484736"/>
            <a:ext cx="8208912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Advantages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≠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(-x)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arbitrary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positive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def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in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dip-bump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Measurable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and p-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antip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Normalized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H(0) = 1.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More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general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derivations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e.g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in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ReBB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-22452"/>
            <a:ext cx="9144000" cy="719137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simple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derivation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H(x)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x</a:t>
            </a:r>
          </a:p>
          <a:p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Data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suggest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well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beyond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hu-H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x &lt; 1 </a:t>
            </a:r>
            <a:r>
              <a:rPr lang="hu-HU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cone</a:t>
            </a:r>
            <a:endParaRPr lang="hu-HU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99" y="764704"/>
            <a:ext cx="3082401" cy="59109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164" y="1412776"/>
            <a:ext cx="3807672" cy="151865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102" y="2966220"/>
            <a:ext cx="5475796" cy="7638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187" y="3783602"/>
            <a:ext cx="4351626" cy="79115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877" y="4607577"/>
            <a:ext cx="3336246" cy="83662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37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6046448"/>
            <a:ext cx="912733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HAS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be tested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carefully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Asymmetry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parameter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C-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violation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38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1960886" y="4149080"/>
            <a:ext cx="5563442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A(x|pp,s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|pp,s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vanishes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08720"/>
            <a:ext cx="6336704" cy="1986932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1960886" y="3059228"/>
            <a:ext cx="5563442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A(x|pbarp,s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|pp,s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oes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NOT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vanish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C-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symmetry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</a:t>
            </a:r>
          </a:p>
        </p:txBody>
      </p:sp>
    </p:spTree>
    <p:extLst>
      <p:ext uri="{BB962C8B-B14F-4D97-AF65-F5344CB8AC3E}">
        <p14:creationId xmlns:p14="http://schemas.microsoft.com/office/powerpoint/2010/main" val="23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6046448"/>
            <a:ext cx="912733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under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theoretical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control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calculations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solid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line,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e-Print: 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2005.14319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 [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hep-ph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Main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result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A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39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9996"/>
            <a:ext cx="4744016" cy="37571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201" y="718821"/>
            <a:ext cx="4906129" cy="3758363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323528" y="4571396"/>
            <a:ext cx="3897673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A(x|pp,s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|pp,s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~ 0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vanishes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4399983" y="4576424"/>
            <a:ext cx="4762113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A(x|pbarp,s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|pp,s</a:t>
            </a:r>
            <a:r>
              <a:rPr lang="hu-HU" sz="20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≠ 0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oes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NOT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vanish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term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present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3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elusive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experimentally</a:t>
            </a:r>
            <a:endParaRPr lang="hu-H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0" y="709025"/>
            <a:ext cx="914400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search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ISR: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indication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no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conclusive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Breakstone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et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Lett. 54,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2180 (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1985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): CL = 99.9 %</a:t>
            </a:r>
          </a:p>
        </p:txBody>
      </p:sp>
      <p:sp>
        <p:nvSpPr>
          <p:cNvPr id="21" name="Szabadkézi sokszög 20"/>
          <p:cNvSpPr/>
          <p:nvPr/>
        </p:nvSpPr>
        <p:spPr>
          <a:xfrm>
            <a:off x="395536" y="5366525"/>
            <a:ext cx="8319620" cy="14795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Terminology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this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talk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Agreement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statistical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&lt; 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3 </a:t>
            </a:r>
            <a:r>
              <a:rPr lang="hu-HU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Indication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3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≤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&lt;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5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r>
              <a:rPr lang="hu-H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Evidence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observation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signal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5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≤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Discovery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signal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5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≤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first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time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97" y="1434959"/>
            <a:ext cx="3476531" cy="39382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958" y="1412776"/>
            <a:ext cx="3909418" cy="3958285"/>
          </a:xfrm>
          <a:prstGeom prst="rect">
            <a:avLst/>
          </a:prstGeom>
        </p:spPr>
      </p:pic>
      <p:sp>
        <p:nvSpPr>
          <p:cNvPr id="17" name="Szabadkézi sokszög 16"/>
          <p:cNvSpPr/>
          <p:nvPr/>
        </p:nvSpPr>
        <p:spPr>
          <a:xfrm>
            <a:off x="5796136" y="2132856"/>
            <a:ext cx="3312368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Indication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CL = 99.9 %,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3.35 </a:t>
            </a:r>
            <a:r>
              <a:rPr lang="hu-HU" sz="2000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37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4499993" y="4315883"/>
            <a:ext cx="4189526" cy="21463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Pull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plots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-fit)/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-fit)/fit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</a:t>
            </a:r>
            <a:r>
              <a:rPr lang="hu-HU" sz="2000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max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(1.96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pp) &gt;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1.2 GeV</a:t>
            </a:r>
            <a:r>
              <a:rPr lang="hu-HU" sz="2000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baseline="30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Wingdings" panose="05000000000000000000" pitchFamily="2" charset="2"/>
              </a:rPr>
              <a:t>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b="1" baseline="-25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max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(1.96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pp) &gt; 20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Is  H(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x,s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 = H(x)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1.96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40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4499992" y="908720"/>
            <a:ext cx="4392488" cy="3172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 DEPENDENTLY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Yes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1.96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Highest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where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p+antip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available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limit: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Bialas-Bzdak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Fits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largest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-t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line,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dashed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line: pp)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" y="690896"/>
            <a:ext cx="4416219" cy="6184960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>
            <a:off x="1894641" y="690896"/>
            <a:ext cx="0" cy="61671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259632" y="692696"/>
            <a:ext cx="0" cy="61671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416711" y="908720"/>
            <a:ext cx="333751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S IGNAL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23625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smtClean="0"/>
              <a:t>SLIDING WINDOWS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5496" y="75541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Font typeface="Arial Rounded MT Bold" pitchFamily="34"/>
              <a:buNone/>
            </a:pPr>
            <a:r>
              <a:rPr lang="hu-HU" sz="2400" kern="0" dirty="0" smtClean="0"/>
              <a:t>2020 </a:t>
            </a:r>
            <a:r>
              <a:rPr lang="hu-HU" sz="2400" kern="0" dirty="0" smtClean="0">
                <a:sym typeface="Wingdings" panose="05000000000000000000" pitchFamily="2" charset="2"/>
              </a:rPr>
              <a:t> 2O2O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92" y="708433"/>
            <a:ext cx="7817420" cy="6149567"/>
          </a:xfrm>
          <a:prstGeom prst="rect">
            <a:avLst/>
          </a:prstGeom>
        </p:spPr>
      </p:pic>
      <p:sp>
        <p:nvSpPr>
          <p:cNvPr id="7" name="Szabadkézi sokszög 6"/>
          <p:cNvSpPr/>
          <p:nvPr/>
        </p:nvSpPr>
        <p:spPr>
          <a:xfrm>
            <a:off x="-36512" y="692696"/>
            <a:ext cx="4320480" cy="1080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7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shifted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e</a:t>
            </a:r>
            <a:r>
              <a:rPr lang="hu-HU" sz="16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B7,TeV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minimize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c</a:t>
            </a:r>
            <a:r>
              <a:rPr lang="hu-HU" sz="1600" baseline="30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shown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endParaRPr lang="hu-HU" sz="16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swing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dip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regions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important!</a:t>
            </a:r>
            <a:endParaRPr lang="hu-HU" sz="16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211960" y="3356992"/>
            <a:ext cx="2016224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211960" y="3356992"/>
            <a:ext cx="2016224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815071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accel="1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6046448"/>
            <a:ext cx="912733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tested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independently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modelling.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Modelling is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useful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tests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more important!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Back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independently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729917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42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6660232" y="744243"/>
            <a:ext cx="2395090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x|pp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s-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2.76 – 7(8)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" y="692696"/>
            <a:ext cx="6575663" cy="5257555"/>
          </a:xfrm>
          <a:prstGeom prst="rect">
            <a:avLst/>
          </a:prstGeom>
        </p:spPr>
      </p:pic>
      <p:sp>
        <p:nvSpPr>
          <p:cNvPr id="12" name="Szabadkézi sokszög 11"/>
          <p:cNvSpPr/>
          <p:nvPr/>
        </p:nvSpPr>
        <p:spPr>
          <a:xfrm>
            <a:off x="6660232" y="1834684"/>
            <a:ext cx="2395090" cy="37570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x|pp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7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≠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x|pbarp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1.96)  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holds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</a:t>
            </a: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 pp down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1.96 </a:t>
            </a:r>
            <a:r>
              <a:rPr lang="hu-HU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6.26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</a:t>
            </a:r>
            <a:endParaRPr lang="hu-HU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b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854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5" y="814485"/>
            <a:ext cx="8837028" cy="17129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05" y="2652373"/>
            <a:ext cx="8850091" cy="1496707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19441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Observations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&gt; 5 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5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3131840" y="1988840"/>
            <a:ext cx="4608512" cy="5869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r>
              <a:rPr lang="fr-FR" sz="1400" dirty="0"/>
              <a:t>Eur. Phys. J. C (2021) </a:t>
            </a:r>
            <a:r>
              <a:rPr lang="fr-FR" sz="1400" b="1" dirty="0"/>
              <a:t>81</a:t>
            </a:r>
            <a:r>
              <a:rPr lang="fr-FR" sz="1400" dirty="0"/>
              <a:t>: </a:t>
            </a:r>
            <a:r>
              <a:rPr lang="fr-FR" sz="1400" dirty="0" smtClean="0"/>
              <a:t>180</a:t>
            </a:r>
            <a:r>
              <a:rPr lang="hu-HU" sz="1400" dirty="0" smtClean="0"/>
              <a:t>, </a:t>
            </a:r>
            <a:r>
              <a:rPr lang="hu-HU" dirty="0"/>
              <a:t> </a:t>
            </a:r>
            <a:r>
              <a:rPr lang="en-US" sz="1400" u="sng" dirty="0" smtClean="0">
                <a:hlinkClick r:id="rId5"/>
              </a:rPr>
              <a:t>Published</a:t>
            </a:r>
            <a:r>
              <a:rPr lang="en-US" sz="1400" u="sng" dirty="0">
                <a:hlinkClick r:id="rId5"/>
              </a:rPr>
              <a:t>: 23 February </a:t>
            </a:r>
            <a:r>
              <a:rPr lang="en-US" sz="1400" u="sng" dirty="0" smtClean="0">
                <a:hlinkClick r:id="rId5"/>
              </a:rPr>
              <a:t>2021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>
                <a:hlinkClick r:id="rId6"/>
              </a:rPr>
              <a:t>https://doi.org/10.1140/epjc/s10052-021-08867-6</a:t>
            </a:r>
            <a:endParaRPr lang="hu-HU" sz="14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3131840" y="3677307"/>
            <a:ext cx="4608512" cy="494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r>
              <a:rPr lang="fr-FR" sz="1400" dirty="0" smtClean="0"/>
              <a:t>Eur. Phys. J. C </a:t>
            </a:r>
            <a:r>
              <a:rPr lang="hu-HU" sz="1400" dirty="0" smtClean="0"/>
              <a:t>(2021) </a:t>
            </a:r>
            <a:r>
              <a:rPr lang="hu-HU" sz="1400" b="1" dirty="0" smtClean="0"/>
              <a:t>81</a:t>
            </a:r>
            <a:r>
              <a:rPr lang="hu-HU" sz="1400" dirty="0" smtClean="0"/>
              <a:t>:611 , </a:t>
            </a:r>
            <a:r>
              <a:rPr lang="en-US" sz="1400" u="sng" dirty="0" smtClean="0">
                <a:hlinkClick r:id="rId7"/>
              </a:rPr>
              <a:t>Published</a:t>
            </a:r>
            <a:r>
              <a:rPr lang="en-US" sz="1400" u="sng" dirty="0">
                <a:hlinkClick r:id="rId7"/>
              </a:rPr>
              <a:t>: 13 July </a:t>
            </a:r>
            <a:r>
              <a:rPr lang="en-US" sz="1400" u="sng" dirty="0" smtClean="0">
                <a:hlinkClick r:id="rId7"/>
              </a:rPr>
              <a:t>2021</a:t>
            </a:r>
            <a:endParaRPr lang="hu-HU" sz="1400" dirty="0" smtClean="0"/>
          </a:p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8"/>
              </a:rPr>
              <a:t>https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8"/>
              </a:rPr>
              <a:t>://</a:t>
            </a: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8"/>
              </a:rPr>
              <a:t>doi.org/10.1140/epjc/s10052-021-09381-5</a:t>
            </a: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405" y="4179118"/>
            <a:ext cx="8837027" cy="1554138"/>
          </a:xfrm>
          <a:prstGeom prst="rect">
            <a:avLst/>
          </a:prstGeom>
        </p:spPr>
      </p:pic>
      <p:sp>
        <p:nvSpPr>
          <p:cNvPr id="14" name="Szabadkézi sokszög 13"/>
          <p:cNvSpPr/>
          <p:nvPr/>
        </p:nvSpPr>
        <p:spPr>
          <a:xfrm>
            <a:off x="4211960" y="4581128"/>
            <a:ext cx="4824536" cy="494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smtClean="0"/>
              <a:t> 8 </a:t>
            </a:r>
            <a:r>
              <a:rPr lang="hu-HU" sz="1400" dirty="0" err="1" smtClean="0"/>
              <a:t>TeV</a:t>
            </a:r>
            <a:r>
              <a:rPr lang="hu-HU" sz="1400" dirty="0" smtClean="0"/>
              <a:t>: EPJ </a:t>
            </a:r>
            <a:r>
              <a:rPr lang="hu-HU" sz="1400" dirty="0"/>
              <a:t>C (2022) 82, 263 (2022).</a:t>
            </a:r>
            <a:r>
              <a:rPr lang="hu-HU" sz="1400" dirty="0" err="1" smtClean="0">
                <a:hlinkClick r:id="rId10"/>
              </a:rPr>
              <a:t>Published</a:t>
            </a:r>
            <a:r>
              <a:rPr lang="hu-HU" sz="1400" dirty="0" smtClean="0">
                <a:hlinkClick r:id="rId10"/>
              </a:rPr>
              <a:t>: </a:t>
            </a:r>
            <a:r>
              <a:rPr lang="hu-HU" sz="1400" dirty="0" err="1" smtClean="0">
                <a:hlinkClick r:id="rId10"/>
              </a:rPr>
              <a:t>March</a:t>
            </a:r>
            <a:r>
              <a:rPr lang="hu-HU" sz="1400" dirty="0" smtClean="0">
                <a:hlinkClick r:id="rId10"/>
              </a:rPr>
              <a:t> 26, 2022</a:t>
            </a:r>
            <a:endParaRPr lang="hu-HU" sz="1400" b="1" dirty="0" smtClean="0"/>
          </a:p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1"/>
              </a:rPr>
              <a:t>https://</a:t>
            </a: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1"/>
              </a:rPr>
              <a:t>doi.org/10.1140/epjc/s10052-022-10065-x</a:t>
            </a: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533" y="5406620"/>
            <a:ext cx="8859963" cy="1766796"/>
          </a:xfrm>
          <a:prstGeom prst="rect">
            <a:avLst/>
          </a:prstGeom>
        </p:spPr>
      </p:pic>
      <p:sp>
        <p:nvSpPr>
          <p:cNvPr id="20" name="Szabadkézi sokszög 19"/>
          <p:cNvSpPr/>
          <p:nvPr/>
        </p:nvSpPr>
        <p:spPr>
          <a:xfrm>
            <a:off x="3131840" y="6291827"/>
            <a:ext cx="4824536" cy="494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 smtClean="0"/>
              <a:t>Phys</a:t>
            </a:r>
            <a:r>
              <a:rPr lang="hu-HU" sz="1400" dirty="0" smtClean="0"/>
              <a:t>. </a:t>
            </a:r>
            <a:r>
              <a:rPr lang="hu-HU" sz="1400" dirty="0" err="1" smtClean="0"/>
              <a:t>Rev</a:t>
            </a:r>
            <a:r>
              <a:rPr lang="hu-HU" sz="1400" dirty="0" smtClean="0"/>
              <a:t>. Lett.</a:t>
            </a:r>
            <a:r>
              <a:rPr lang="fr-FR" sz="1400" dirty="0" smtClean="0"/>
              <a:t> </a:t>
            </a:r>
            <a:r>
              <a:rPr lang="hu-HU" sz="1400" b="1" dirty="0" smtClean="0"/>
              <a:t>127</a:t>
            </a:r>
            <a:r>
              <a:rPr lang="hu-HU" sz="1400" dirty="0" smtClean="0"/>
              <a:t> </a:t>
            </a:r>
            <a:r>
              <a:rPr lang="fr-FR" sz="1400" dirty="0" smtClean="0"/>
              <a:t>(2021)</a:t>
            </a:r>
            <a:r>
              <a:rPr lang="hu-HU" sz="1400" dirty="0" smtClean="0"/>
              <a:t> 6, 062003</a:t>
            </a:r>
            <a:r>
              <a:rPr lang="hu-HU" sz="1400" dirty="0" smtClean="0">
                <a:hlinkClick r:id="rId13"/>
              </a:rPr>
              <a:t>, </a:t>
            </a:r>
            <a:r>
              <a:rPr lang="hu-HU" sz="1400" dirty="0" err="1" smtClean="0">
                <a:hlinkClick r:id="rId13"/>
              </a:rPr>
              <a:t>Published</a:t>
            </a:r>
            <a:r>
              <a:rPr lang="hu-HU" sz="1400" dirty="0" smtClean="0">
                <a:hlinkClick r:id="rId13"/>
              </a:rPr>
              <a:t>: </a:t>
            </a:r>
            <a:r>
              <a:rPr lang="hu-HU" sz="1400" dirty="0">
                <a:hlinkClick r:id="rId13"/>
              </a:rPr>
              <a:t>4 August </a:t>
            </a:r>
            <a:r>
              <a:rPr lang="hu-HU" sz="1400" dirty="0" smtClean="0">
                <a:hlinkClick r:id="rId13"/>
              </a:rPr>
              <a:t>2021</a:t>
            </a:r>
            <a:endParaRPr lang="hu-HU" sz="1400" b="1" dirty="0" smtClean="0"/>
          </a:p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4"/>
              </a:rPr>
              <a:t>https://doi.org/10.1103/PhysRevLett.127.062003</a:t>
            </a:r>
            <a:r>
              <a:rPr lang="hu-HU" sz="12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Three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Oldest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Hungarian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Universities</a:t>
            </a:r>
            <a:endParaRPr lang="hu-H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6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90" y="4581128"/>
            <a:ext cx="4620914" cy="221197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734"/>
            <a:ext cx="9144000" cy="315231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1" name="Szabadkézi sokszög 20"/>
          <p:cNvSpPr/>
          <p:nvPr/>
        </p:nvSpPr>
        <p:spPr>
          <a:xfrm>
            <a:off x="899592" y="6237312"/>
            <a:ext cx="3384376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/>
              <a:t>Eötvös Loránd University: 1635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22" name="Szabadkézi sokszög 21"/>
          <p:cNvSpPr/>
          <p:nvPr/>
        </p:nvSpPr>
        <p:spPr>
          <a:xfrm>
            <a:off x="5665305" y="1484784"/>
            <a:ext cx="3371191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/>
              <a:t>University of Pécs: 1367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152130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8" name="Szabadkézi sokszög 17"/>
          <p:cNvSpPr/>
          <p:nvPr/>
        </p:nvSpPr>
        <p:spPr>
          <a:xfrm>
            <a:off x="107504" y="3623098"/>
            <a:ext cx="3456384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/>
              <a:t>University of Debrecen: 1538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07504" y="3095086"/>
            <a:ext cx="7488832" cy="2880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4644008" y="5488098"/>
            <a:ext cx="4392488" cy="12751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 14"/>
          <p:cNvSpPr/>
          <p:nvPr/>
        </p:nvSpPr>
        <p:spPr>
          <a:xfrm>
            <a:off x="107504" y="4797152"/>
            <a:ext cx="4176464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/>
              <a:t>(S,C) </a:t>
            </a:r>
            <a:r>
              <a:rPr lang="hu-HU" sz="2000" dirty="0" err="1" smtClean="0"/>
              <a:t>structure</a:t>
            </a:r>
            <a:r>
              <a:rPr lang="hu-HU" sz="2000" dirty="0" smtClean="0"/>
              <a:t> </a:t>
            </a:r>
            <a:r>
              <a:rPr lang="hu-HU" sz="2000" dirty="0" err="1" smtClean="0"/>
              <a:t>evident</a:t>
            </a:r>
            <a:r>
              <a:rPr lang="hu-HU" sz="2000" dirty="0" smtClean="0"/>
              <a:t>,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/>
              <a:t>S: </a:t>
            </a:r>
            <a:r>
              <a:rPr lang="hu-HU" sz="2000" dirty="0" err="1" smtClean="0"/>
              <a:t>statement</a:t>
            </a:r>
            <a:r>
              <a:rPr lang="hu-HU" sz="2000" dirty="0" smtClean="0"/>
              <a:t>, </a:t>
            </a:r>
            <a:r>
              <a:rPr lang="hu-HU" sz="2000" dirty="0" err="1" smtClean="0"/>
              <a:t>valid</a:t>
            </a:r>
            <a:r>
              <a:rPr lang="hu-HU" sz="2000" dirty="0" smtClean="0"/>
              <a:t> </a:t>
            </a:r>
            <a:r>
              <a:rPr lang="hu-HU" sz="2000" dirty="0" err="1" smtClean="0"/>
              <a:t>if</a:t>
            </a:r>
            <a:r>
              <a:rPr lang="hu-HU" sz="2000" dirty="0" smtClean="0"/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/>
              <a:t>C: </a:t>
            </a:r>
            <a:r>
              <a:rPr lang="hu-HU" sz="2000" dirty="0" err="1" smtClean="0"/>
              <a:t>condition</a:t>
            </a:r>
            <a:r>
              <a:rPr lang="hu-HU" sz="2000" dirty="0" smtClean="0"/>
              <a:t> is </a:t>
            </a:r>
            <a:r>
              <a:rPr lang="hu-HU" sz="2000" dirty="0" err="1" smtClean="0"/>
              <a:t>satisfied</a:t>
            </a:r>
            <a:endParaRPr lang="hu-HU" sz="2000" dirty="0" smtClean="0"/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/>
              <a:t>See</a:t>
            </a:r>
            <a:r>
              <a:rPr lang="hu-HU" sz="2000" dirty="0" smtClean="0"/>
              <a:t> </a:t>
            </a:r>
            <a:r>
              <a:rPr lang="hu-HU" sz="2000" dirty="0" err="1" smtClean="0"/>
              <a:t>talk</a:t>
            </a:r>
            <a:r>
              <a:rPr lang="hu-HU" sz="2000" dirty="0" smtClean="0"/>
              <a:t> of </a:t>
            </a:r>
            <a:r>
              <a:rPr lang="hu-HU" sz="2000" dirty="0" smtClean="0">
                <a:hlinkClick r:id="rId6"/>
              </a:rPr>
              <a:t>R. </a:t>
            </a:r>
            <a:r>
              <a:rPr lang="hu-HU" sz="2000" dirty="0" err="1" smtClean="0">
                <a:hlinkClick r:id="rId6"/>
              </a:rPr>
              <a:t>Dardasht</a:t>
            </a:r>
            <a:r>
              <a:rPr lang="hu-HU" sz="2000" dirty="0" err="1" smtClean="0"/>
              <a:t>i</a:t>
            </a:r>
            <a:r>
              <a:rPr lang="hu-HU" sz="2000" dirty="0" smtClean="0"/>
              <a:t> </a:t>
            </a:r>
            <a:r>
              <a:rPr lang="hu-HU" sz="2000" dirty="0" err="1" smtClean="0"/>
              <a:t>at</a:t>
            </a:r>
            <a:r>
              <a:rPr lang="hu-HU" sz="2000" dirty="0" smtClean="0"/>
              <a:t> ISMD21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5496" y="1890706"/>
            <a:ext cx="8280920" cy="28041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5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8" grpId="0" animBg="1"/>
      <p:bldP spid="13" grpId="0" animBg="1"/>
      <p:bldP spid="2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135222"/>
            <a:ext cx="9144000" cy="4854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pPr>
              <a:lnSpc>
                <a:spcPct val="110000"/>
              </a:lnSpc>
            </a:pP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Honorable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mentions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qualitatively</a:t>
            </a:r>
            <a:endParaRPr lang="hu-H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7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1405508" y="764704"/>
            <a:ext cx="647700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Proposal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LHC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hunt down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b="25622"/>
          <a:stretch/>
        </p:blipFill>
        <p:spPr>
          <a:xfrm>
            <a:off x="267100" y="1184632"/>
            <a:ext cx="8609801" cy="12430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b="19586"/>
          <a:stretch/>
        </p:blipFill>
        <p:spPr>
          <a:xfrm>
            <a:off x="72008" y="2929681"/>
            <a:ext cx="7274636" cy="12914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b="27975"/>
          <a:stretch/>
        </p:blipFill>
        <p:spPr>
          <a:xfrm>
            <a:off x="72007" y="4309955"/>
            <a:ext cx="7816113" cy="9355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/>
          <a:srcRect b="22799"/>
          <a:stretch/>
        </p:blipFill>
        <p:spPr>
          <a:xfrm>
            <a:off x="85098" y="5360153"/>
            <a:ext cx="7797410" cy="101804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/>
          <a:srcRect b="18455"/>
          <a:stretch/>
        </p:blipFill>
        <p:spPr>
          <a:xfrm>
            <a:off x="1864122" y="3277696"/>
            <a:ext cx="7316391" cy="1375440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8"/>
          <a:srcRect r="38797" b="27108"/>
          <a:stretch/>
        </p:blipFill>
        <p:spPr>
          <a:xfrm>
            <a:off x="4139952" y="4742004"/>
            <a:ext cx="5004048" cy="996202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9"/>
          <a:srcRect b="24738"/>
          <a:stretch/>
        </p:blipFill>
        <p:spPr>
          <a:xfrm>
            <a:off x="1879953" y="5827075"/>
            <a:ext cx="7277789" cy="105831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3512" y="1500386"/>
            <a:ext cx="6477000" cy="1352550"/>
          </a:xfrm>
          <a:prstGeom prst="rect">
            <a:avLst/>
          </a:prstGeom>
        </p:spPr>
      </p:pic>
      <p:sp>
        <p:nvSpPr>
          <p:cNvPr id="14" name="Szabadkézi sokszög 13"/>
          <p:cNvSpPr/>
          <p:nvPr/>
        </p:nvSpPr>
        <p:spPr>
          <a:xfrm>
            <a:off x="0" y="2457338"/>
            <a:ext cx="9127330" cy="4166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Qualitative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in t-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dependence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B(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and </a:t>
            </a:r>
            <a:r>
              <a:rPr lang="hu-HU" sz="2000" dirty="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534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135222"/>
            <a:ext cx="9144000" cy="4854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pPr>
              <a:lnSpc>
                <a:spcPct val="110000"/>
              </a:lnSpc>
            </a:pP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Cracow</a:t>
            </a:r>
            <a:endParaRPr lang="hu-H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8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395536" y="764704"/>
            <a:ext cx="8064896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ncomplete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list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mportant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papers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in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addition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…  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9" y="1196752"/>
            <a:ext cx="7239997" cy="1204889"/>
          </a:xfrm>
          <a:prstGeom prst="rect">
            <a:avLst/>
          </a:prstGeom>
        </p:spPr>
      </p:pic>
      <p:sp>
        <p:nvSpPr>
          <p:cNvPr id="14" name="Szabadkézi sokszög 13"/>
          <p:cNvSpPr/>
          <p:nvPr/>
        </p:nvSpPr>
        <p:spPr>
          <a:xfrm>
            <a:off x="1547664" y="1988840"/>
            <a:ext cx="7579666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1980: KP QCD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evolution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equation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exchange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2431398"/>
            <a:ext cx="7266427" cy="1228881"/>
          </a:xfrm>
          <a:prstGeom prst="rect">
            <a:avLst/>
          </a:prstGeom>
        </p:spPr>
      </p:pic>
      <p:sp>
        <p:nvSpPr>
          <p:cNvPr id="20" name="Szabadkézi sokszög 19"/>
          <p:cNvSpPr/>
          <p:nvPr/>
        </p:nvSpPr>
        <p:spPr>
          <a:xfrm>
            <a:off x="3347864" y="3284984"/>
            <a:ext cx="578785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1999: A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intercept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QCD  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717031"/>
            <a:ext cx="7383662" cy="2696831"/>
          </a:xfrm>
          <a:prstGeom prst="rect">
            <a:avLst/>
          </a:prstGeom>
        </p:spPr>
      </p:pic>
      <p:sp>
        <p:nvSpPr>
          <p:cNvPr id="21" name="Szabadkézi sokszög 20"/>
          <p:cNvSpPr/>
          <p:nvPr/>
        </p:nvSpPr>
        <p:spPr>
          <a:xfrm>
            <a:off x="1835696" y="4682893"/>
            <a:ext cx="7272808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2007-2008: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Bialas-Bzdak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elastic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collisions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5373216"/>
            <a:ext cx="6962006" cy="1368152"/>
          </a:xfrm>
          <a:prstGeom prst="rect">
            <a:avLst/>
          </a:prstGeom>
        </p:spPr>
      </p:pic>
      <p:sp>
        <p:nvSpPr>
          <p:cNvPr id="23" name="Szabadkézi sokszög 22"/>
          <p:cNvSpPr/>
          <p:nvPr/>
        </p:nvSpPr>
        <p:spPr>
          <a:xfrm>
            <a:off x="120749" y="6339077"/>
            <a:ext cx="8987755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2015: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Unitarily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extended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Bialas-Bzdak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By-product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564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ép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14476"/>
            <a:ext cx="8359156" cy="1642716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135222"/>
            <a:ext cx="9144000" cy="4854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pPr>
              <a:lnSpc>
                <a:spcPct val="110000"/>
              </a:lnSpc>
            </a:pP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Real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Extended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Bialas-Bzdak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hu-HU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ReBB</a:t>
            </a:r>
            <a:r>
              <a:rPr lang="hu-H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9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611560" y="764704"/>
            <a:ext cx="7920880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2021: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Adding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real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part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BB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a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unitarized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way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allows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quantitative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analysis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of BOTH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elastic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pp and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in a limited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kinematic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772816"/>
            <a:ext cx="9108504" cy="1558387"/>
          </a:xfrm>
          <a:prstGeom prst="rect">
            <a:avLst/>
          </a:prstGeom>
        </p:spPr>
      </p:pic>
      <p:sp>
        <p:nvSpPr>
          <p:cNvPr id="14" name="Szabadkézi sokszög 13"/>
          <p:cNvSpPr/>
          <p:nvPr/>
        </p:nvSpPr>
        <p:spPr>
          <a:xfrm>
            <a:off x="782167" y="2924944"/>
            <a:ext cx="7579666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Using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unitarily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real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extended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Bialas-Bzdak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rom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2015,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without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change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5589240"/>
            <a:ext cx="8365991" cy="1554138"/>
          </a:xfrm>
          <a:prstGeom prst="rect">
            <a:avLst/>
          </a:prstGeom>
        </p:spPr>
      </p:pic>
      <p:sp>
        <p:nvSpPr>
          <p:cNvPr id="23" name="Szabadkézi sokszög 22"/>
          <p:cNvSpPr/>
          <p:nvPr/>
        </p:nvSpPr>
        <p:spPr>
          <a:xfrm>
            <a:off x="35496" y="5229200"/>
            <a:ext cx="9091834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 in 2022: TOTEM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and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analyzed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ReBB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26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3" grpId="0" animBg="1"/>
    </p:bldLst>
  </p:timing>
</p:sld>
</file>

<file path=ppt/theme/theme1.xml><?xml version="1.0" encoding="utf-8"?>
<a:theme xmlns:a="http://schemas.openxmlformats.org/drawingml/2006/main" name="Alapértelmeze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26990</TotalTime>
  <Words>2680</Words>
  <Application>Microsoft Office PowerPoint</Application>
  <PresentationFormat>Diavetítés a képernyőre (4:3 oldalarány)</PresentationFormat>
  <Paragraphs>381</Paragraphs>
  <Slides>42</Slides>
  <Notes>42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55" baseType="lpstr">
      <vt:lpstr>MS Gothic</vt:lpstr>
      <vt:lpstr>Arial</vt:lpstr>
      <vt:lpstr>Arial Rounded MT Bold</vt:lpstr>
      <vt:lpstr>Arial Unicode MS</vt:lpstr>
      <vt:lpstr>Calibri</vt:lpstr>
      <vt:lpstr>Lucida Sans Unicode</vt:lpstr>
      <vt:lpstr>StarSymbol</vt:lpstr>
      <vt:lpstr>Symbol</vt:lpstr>
      <vt:lpstr>Tahoma</vt:lpstr>
      <vt:lpstr>Times New Roman</vt:lpstr>
      <vt:lpstr>Verdana</vt:lpstr>
      <vt:lpstr>Wingdings</vt:lpstr>
      <vt:lpstr>Alapértelmezett</vt:lpstr>
      <vt:lpstr>Odderon effects at LHC energies:   extended Bialas–Bzdak model study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Formalism: elastic scattering</vt:lpstr>
      <vt:lpstr>Strategy of Odderon Search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POMERON PROPERTIES</vt:lpstr>
      <vt:lpstr>ODDERON PROPERTIES</vt:lpstr>
      <vt:lpstr>ODDERON ds/dt and Phase(s,t) </vt:lpstr>
      <vt:lpstr>Im OF ODDERON AMPLITUDE </vt:lpstr>
      <vt:lpstr>Re OF ODDERON AMPLITUDE </vt:lpstr>
      <vt:lpstr>PowerPoint-bemutató</vt:lpstr>
      <vt:lpstr>ODE TO ODDERON  OBERON</vt:lpstr>
      <vt:lpstr>Thank you for your attention!</vt:lpstr>
      <vt:lpstr>OBSERVATION OF ODDERON</vt:lpstr>
      <vt:lpstr>BACKUP SLIDES</vt:lpstr>
      <vt:lpstr>BACKUP SLIDES</vt:lpstr>
      <vt:lpstr>PowerPoint-bemutató</vt:lpstr>
      <vt:lpstr>PowerPoint-bemutató</vt:lpstr>
      <vt:lpstr>PowerPoint-bemutató</vt:lpstr>
      <vt:lpstr>Formalism in b space</vt:lpstr>
      <vt:lpstr>Looking for Crossing-Odd(eron) effects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SLIDING WINDOWS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holography and Odderon discovery</dc:title>
  <dc:subject>STAR Regional Meeting, Warsaw, November 5, 2012</dc:subject>
  <dc:creator>Csörgő.Tamás</dc:creator>
  <cp:lastModifiedBy>tcsorgo</cp:lastModifiedBy>
  <cp:revision>674</cp:revision>
  <dcterms:modified xsi:type="dcterms:W3CDTF">2022-04-01T06:40:08Z</dcterms:modified>
</cp:coreProperties>
</file>