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14" r:id="rId2"/>
    <p:sldId id="356" r:id="rId3"/>
    <p:sldId id="401" r:id="rId4"/>
    <p:sldId id="360" r:id="rId5"/>
    <p:sldId id="439" r:id="rId6"/>
    <p:sldId id="440" r:id="rId7"/>
    <p:sldId id="420" r:id="rId8"/>
    <p:sldId id="434" r:id="rId9"/>
    <p:sldId id="435" r:id="rId10"/>
    <p:sldId id="421" r:id="rId11"/>
    <p:sldId id="436" r:id="rId12"/>
    <p:sldId id="423" r:id="rId13"/>
    <p:sldId id="431" r:id="rId14"/>
    <p:sldId id="437" r:id="rId15"/>
    <p:sldId id="438" r:id="rId16"/>
    <p:sldId id="374" r:id="rId17"/>
    <p:sldId id="422" r:id="rId18"/>
    <p:sldId id="441" r:id="rId19"/>
    <p:sldId id="442" r:id="rId20"/>
    <p:sldId id="366" r:id="rId21"/>
    <p:sldId id="301" r:id="rId22"/>
    <p:sldId id="370" r:id="rId23"/>
    <p:sldId id="358" r:id="rId24"/>
    <p:sldId id="361" r:id="rId25"/>
    <p:sldId id="407" r:id="rId26"/>
    <p:sldId id="364" r:id="rId27"/>
    <p:sldId id="377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7895" autoAdjust="0"/>
  </p:normalViewPr>
  <p:slideViewPr>
    <p:cSldViewPr snapToGrid="0">
      <p:cViewPr varScale="1">
        <p:scale>
          <a:sx n="89" d="100"/>
          <a:sy n="89" d="100"/>
        </p:scale>
        <p:origin x="1356" y="10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6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1977C-4DF0-493A-B08A-644774C4A70F}" type="datetimeFigureOut">
              <a:rPr lang="hu-HU" smtClean="0"/>
              <a:t>2022. 04. 01.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D71A-E45D-473D-9059-4E8BC5D6C1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70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23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baseline="0" dirty="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2060"/>
                    </a:solidFill>
                  </a:rPr>
                  <a:t>the prominent dip-bump structure as seen in </a:t>
                </a:r>
                <a:r>
                  <a:rPr lang="hu-HU" sz="1200" i="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pp</a:t>
                </a:r>
                <a:r>
                  <a:rPr lang="en-US" sz="1200" dirty="0">
                    <a:solidFill>
                      <a:srgbClr val="002060"/>
                    </a:solidFill>
                  </a:rPr>
                  <a:t> scattering </a:t>
                </a:r>
                <a:r>
                  <a:rPr lang="en-US" sz="1200" dirty="0" smtClean="0">
                    <a:solidFill>
                      <a:srgbClr val="002060"/>
                    </a:solidFill>
                  </a:rPr>
                  <a:t>disappears</a:t>
                </a:r>
                <a:r>
                  <a:rPr lang="hu-HU" sz="1200" dirty="0" smtClean="0">
                    <a:solidFill>
                      <a:srgbClr val="002060"/>
                    </a:solidFill>
                  </a:rPr>
                  <a:t> in </a:t>
                </a:r>
                <a:r>
                  <a:rPr lang="hu-HU" sz="1200" i="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pp ̅</a:t>
                </a:r>
                <a:r>
                  <a:rPr lang="hu-HU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dirty="0" err="1" smtClean="0">
                    <a:solidFill>
                      <a:srgbClr val="002060"/>
                    </a:solidFill>
                  </a:rPr>
                  <a:t>scattering</a:t>
                </a:r>
                <a:r>
                  <a:rPr lang="en-US" sz="1200" dirty="0" smtClean="0">
                    <a:solidFill>
                      <a:srgbClr val="002060"/>
                    </a:solidFill>
                  </a:rPr>
                  <a:t>.</a:t>
                </a:r>
                <a:r>
                  <a:rPr lang="hu-HU" sz="1200" dirty="0" smtClean="0">
                    <a:solidFill>
                      <a:srgbClr val="002060"/>
                    </a:solidFill>
                  </a:rPr>
                  <a:t>, nem csak három hanem páratlan.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Nedd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tomimprove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model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in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order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to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generalize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model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to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describe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from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lowt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 and </a:t>
                </a:r>
                <a:r>
                  <a:rPr lang="hu-HU" sz="1200" baseline="0" dirty="0" err="1" smtClean="0">
                    <a:solidFill>
                      <a:srgbClr val="002060"/>
                    </a:solidFill>
                  </a:rPr>
                  <a:t>high</a:t>
                </a:r>
                <a:r>
                  <a:rPr lang="hu-HU" sz="1200" baseline="0" dirty="0" smtClean="0">
                    <a:solidFill>
                      <a:srgbClr val="002060"/>
                    </a:solidFill>
                  </a:rPr>
                  <a:t>-t</a:t>
                </a:r>
                <a:endParaRPr lang="hu-HU" sz="1200" dirty="0" smtClean="0">
                  <a:solidFill>
                    <a:srgbClr val="002060"/>
                  </a:solidFill>
                </a:endParaRPr>
              </a:p>
              <a:p>
                <a:endParaRPr lang="hu-HU" dirty="0"/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>
                <a:solidFill>
                  <a:prstClr val="black"/>
                </a:solidFill>
              </a:rPr>
              <a:pPr/>
              <a:t>20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38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12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91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53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79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16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baseline="0" dirty="0"/>
                  <a:t>An </a:t>
                </a:r>
                <a:r>
                  <a:rPr lang="hu-HU" baseline="0" dirty="0" err="1"/>
                  <a:t>important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new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result</a:t>
                </a:r>
                <a:r>
                  <a:rPr lang="hu-HU" baseline="0" dirty="0"/>
                  <a:t> is </a:t>
                </a:r>
                <a:r>
                  <a:rPr lang="hu-HU" baseline="0" dirty="0" err="1"/>
                  <a:t>the</a:t>
                </a:r>
                <a:r>
                  <a:rPr lang="hu-HU" baseline="0" dirty="0"/>
                  <a:t> ratio rho_0 is </a:t>
                </a:r>
                <a:r>
                  <a:rPr lang="hu-HU" baseline="0" dirty="0" err="1"/>
                  <a:t>proportional</a:t>
                </a:r>
                <a:r>
                  <a:rPr lang="hu-HU" baseline="0" dirty="0"/>
                  <a:t> to </a:t>
                </a:r>
                <a:r>
                  <a:rPr lang="hu-HU" baseline="0" dirty="0" err="1"/>
                  <a:t>the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model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parameter</a:t>
                </a:r>
                <a:r>
                  <a:rPr lang="hu-HU" baseline="0" dirty="0"/>
                  <a:t> \</a:t>
                </a:r>
                <a:r>
                  <a:rPr lang="hu-HU" baseline="0" dirty="0" err="1"/>
                  <a:t>alpha</a:t>
                </a:r>
                <a:r>
                  <a:rPr lang="hu-HU" baseline="0" dirty="0"/>
                  <a:t>. In </a:t>
                </a:r>
                <a:r>
                  <a:rPr lang="hu-HU" baseline="0" dirty="0" err="1"/>
                  <a:t>the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physical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cases</a:t>
                </a:r>
                <a:r>
                  <a:rPr lang="hu-HU" baseline="0" dirty="0"/>
                  <a:t> </a:t>
                </a:r>
                <a:r>
                  <a:rPr lang="en-US" sz="1200" i="0">
                    <a:latin typeface="Cambria Math" panose="02040503050406030204" pitchFamily="18" charset="0"/>
                  </a:rPr>
                  <a:t>𝛼𝜎 ̃_𝑖𝑛</a:t>
                </a:r>
                <a:r>
                  <a:rPr lang="hu-HU" baseline="0" dirty="0"/>
                  <a:t>&lt;&lt;1, and </a:t>
                </a:r>
                <a:r>
                  <a:rPr lang="hu-HU" baseline="0" dirty="0" err="1"/>
                  <a:t>then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we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obtain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these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expressions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for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the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real</a:t>
                </a:r>
                <a:r>
                  <a:rPr lang="hu-HU" baseline="0" dirty="0"/>
                  <a:t> and </a:t>
                </a:r>
                <a:r>
                  <a:rPr lang="hu-HU" baseline="0" dirty="0" err="1"/>
                  <a:t>imaginary</a:t>
                </a:r>
                <a:r>
                  <a:rPr lang="hu-HU" baseline="0" dirty="0"/>
                  <a:t> part of </a:t>
                </a:r>
                <a:r>
                  <a:rPr lang="hu-HU" baseline="0" dirty="0" err="1"/>
                  <a:t>the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scattering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amplitude</a:t>
                </a:r>
                <a:r>
                  <a:rPr lang="hu-HU" baseline="0" dirty="0"/>
                  <a:t>.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further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approximate the imaginary part of the scattering amplitude with a Gaussian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In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case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w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hen performing the transformation from the impact parameter space to momentum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space,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one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finds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that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the result for the real to imaginary part ratio of the forward scattering amplitude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expressiion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that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rho_0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linarlily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prop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alpha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par. In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his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expression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lambda is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im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part of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scattering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amp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b=0;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analiical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approximations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shon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by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red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curve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figure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shows a good agreement with the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data</a:t>
                </a:r>
                <a:r>
                  <a:rPr lang="hu-HU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10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28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3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15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48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9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D71A-E45D-473D-9059-4E8BC5D6C14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6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8AB-0862-40E2-A4D4-AE14427D56FA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6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69B-EDD1-4588-8581-9E3F732E7A97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50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3DE9-9023-4800-B47C-F5E47ADF1022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7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4867-C0D9-47BD-8883-6564C157EE3C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2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A9D6-5AF7-4331-A32C-333858DCE682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9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A8C4-7404-4E38-B34F-6A8F96A76CD9}" type="datetime1">
              <a:rPr lang="hu-HU" smtClean="0"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8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66B0-C636-4BA9-8D04-5B089D68BF1D}" type="datetime1">
              <a:rPr lang="hu-HU" smtClean="0"/>
              <a:t>2022. 04. 01.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42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A50D-3F88-49A2-BC6D-1565C318C2C0}" type="datetime1">
              <a:rPr lang="hu-HU" smtClean="0"/>
              <a:t>2022. 04. 01.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39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078-EAFA-4596-91C5-EC9813B51CE8}" type="datetime1">
              <a:rPr lang="hu-HU" smtClean="0"/>
              <a:t>2022. 04. 01.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1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EB8C-270D-46CB-A37A-FD4C0157BC36}" type="datetime1">
              <a:rPr lang="hu-HU" smtClean="0"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94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3F5-7EDD-462D-9478-3E00B08FC5D9}" type="datetime1">
              <a:rPr lang="hu-HU" smtClean="0"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Szanyi: New physics from TOTEM's recent measuremnets of elastic and total cross sections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67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A065-6129-488D-B274-78150C1DE7F1}" type="datetime1">
              <a:rPr lang="hu-HU" smtClean="0"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I. Szanyi: New physics from TOTEM's recent </a:t>
            </a:r>
            <a:r>
              <a:rPr lang="en-US" dirty="0" err="1"/>
              <a:t>measuremnets</a:t>
            </a:r>
            <a:r>
              <a:rPr lang="en-US" dirty="0"/>
              <a:t> of elastic and total cross sections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70E9-CAD4-4B7E-8FAE-9E65AE3FC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5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40/epjc/s10052-021-09381-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0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420.png"/><Relationship Id="rId2" Type="http://schemas.openxmlformats.org/officeDocument/2006/relationships/image" Target="../media/image1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3.png"/><Relationship Id="rId5" Type="http://schemas.openxmlformats.org/officeDocument/2006/relationships/image" Target="../media/image33.png"/><Relationship Id="rId15" Type="http://schemas.openxmlformats.org/officeDocument/2006/relationships/image" Target="../media/image45.png"/><Relationship Id="rId10" Type="http://schemas.openxmlformats.org/officeDocument/2006/relationships/image" Target="../media/image401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8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8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54.png"/><Relationship Id="rId3" Type="http://schemas.openxmlformats.org/officeDocument/2006/relationships/image" Target="../media/image361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0.png"/><Relationship Id="rId5" Type="http://schemas.openxmlformats.org/officeDocument/2006/relationships/image" Target="../media/image340.png"/><Relationship Id="rId10" Type="http://schemas.openxmlformats.org/officeDocument/2006/relationships/image" Target="../media/image380.png"/><Relationship Id="rId4" Type="http://schemas.openxmlformats.org/officeDocument/2006/relationships/image" Target="../media/image330.png"/><Relationship Id="rId9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0.png"/><Relationship Id="rId18" Type="http://schemas.openxmlformats.org/officeDocument/2006/relationships/image" Target="../media/image190.png"/><Relationship Id="rId3" Type="http://schemas.openxmlformats.org/officeDocument/2006/relationships/hyperlink" Target="https://arxiv.org/abs/hep-ph/0612038" TargetMode="External"/><Relationship Id="rId7" Type="http://schemas.openxmlformats.org/officeDocument/2006/relationships/image" Target="../media/image87.png"/><Relationship Id="rId12" Type="http://schemas.openxmlformats.org/officeDocument/2006/relationships/image" Target="../media/image130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9" Type="http://schemas.openxmlformats.org/officeDocument/2006/relationships/image" Target="../media/image91.png"/><Relationship Id="rId14" Type="http://schemas.openxmlformats.org/officeDocument/2006/relationships/image" Target="../media/image1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10.png"/><Relationship Id="rId10" Type="http://schemas.openxmlformats.org/officeDocument/2006/relationships/image" Target="../media/image612.png"/><Relationship Id="rId4" Type="http://schemas.openxmlformats.org/officeDocument/2006/relationships/image" Target="../media/image260.png"/><Relationship Id="rId9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34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35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51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40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20.png"/><Relationship Id="rId12" Type="http://schemas.openxmlformats.org/officeDocument/2006/relationships/image" Target="../media/image3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41.png"/><Relationship Id="rId5" Type="http://schemas.openxmlformats.org/officeDocument/2006/relationships/image" Target="../media/image301.png"/><Relationship Id="rId10" Type="http://schemas.openxmlformats.org/officeDocument/2006/relationships/image" Target="../media/image53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hyperlink" Target="https://arxiv.org/abs/1505.01415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1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1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0/epjc/s10052-021-09381-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hyperlink" Target="https://doi.org/10.1140/epjc/s10052-021-09381-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4426" y="2252027"/>
            <a:ext cx="11462197" cy="56215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Real Extended </a:t>
            </a:r>
            <a:r>
              <a:rPr lang="en-US" sz="4400" b="1" dirty="0" err="1">
                <a:solidFill>
                  <a:srgbClr val="FF0000"/>
                </a:solidFill>
              </a:rPr>
              <a:t>Bialas-Bzdak</a:t>
            </a:r>
            <a:r>
              <a:rPr lang="en-US" sz="4400" b="1" dirty="0">
                <a:solidFill>
                  <a:srgbClr val="FF0000"/>
                </a:solidFill>
              </a:rPr>
              <a:t> Model</a:t>
            </a:r>
            <a:r>
              <a:rPr lang="hu-HU" sz="4400" b="1" dirty="0">
                <a:solidFill>
                  <a:srgbClr val="FF0000"/>
                </a:solidFill>
              </a:rPr>
              <a:t> </a:t>
            </a:r>
            <a:br>
              <a:rPr lang="hu-HU" sz="4400" b="1" dirty="0">
                <a:solidFill>
                  <a:srgbClr val="FF0000"/>
                </a:solidFill>
              </a:rPr>
            </a:br>
            <a:r>
              <a:rPr lang="hu-HU" sz="4400" b="1" dirty="0">
                <a:solidFill>
                  <a:srgbClr val="FF0000"/>
                </a:solidFill>
              </a:rPr>
              <a:t>and </a:t>
            </a:r>
            <a:r>
              <a:rPr lang="hu-HU" sz="4400" b="1" dirty="0" err="1">
                <a:solidFill>
                  <a:srgbClr val="FF0000"/>
                </a:solidFill>
              </a:rPr>
              <a:t>the</a:t>
            </a:r>
            <a:r>
              <a:rPr lang="hu-HU" sz="4400" b="1" dirty="0">
                <a:solidFill>
                  <a:srgbClr val="FF0000"/>
                </a:solidFill>
              </a:rPr>
              <a:t> Odderon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hu-HU" sz="4400" b="1" dirty="0">
                <a:solidFill>
                  <a:srgbClr val="FF0000"/>
                </a:solidFill>
              </a:rPr>
              <a:t>@ 8 </a:t>
            </a:r>
            <a:r>
              <a:rPr lang="hu-HU" sz="4400" b="1" dirty="0" err="1">
                <a:solidFill>
                  <a:srgbClr val="FF0000"/>
                </a:solidFill>
              </a:rPr>
              <a:t>TeV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4036" y="3739939"/>
            <a:ext cx="9144000" cy="31234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T. Csörgő</a:t>
            </a:r>
            <a:r>
              <a:rPr lang="hu-HU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2800" b="1" u="sng" dirty="0">
                <a:solidFill>
                  <a:schemeClr val="accent1">
                    <a:lumMod val="50000"/>
                  </a:schemeClr>
                </a:solidFill>
              </a:rPr>
              <a:t>I. Szanyi</a:t>
            </a:r>
            <a:r>
              <a:rPr lang="hu-HU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1,2,3</a:t>
            </a:r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Wigner RCP, Budapest, Hungary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 KRC, Gyöngyös, Hungary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ELTE, Budapest, Hungary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Seminar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„</a:t>
            </a:r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Białasówka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2022, </a:t>
            </a:r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Cracow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Poland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864477" y="3519686"/>
            <a:ext cx="10263117" cy="1364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7282" t="30409" r="8205"/>
          <a:stretch/>
        </p:blipFill>
        <p:spPr>
          <a:xfrm>
            <a:off x="-9526" y="-1122089"/>
            <a:ext cx="12211050" cy="2490451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A77D7860-0BE3-4FD7-A92D-2D78FA56D1A5}"/>
              </a:ext>
            </a:extLst>
          </p:cNvPr>
          <p:cNvSpPr/>
          <p:nvPr/>
        </p:nvSpPr>
        <p:spPr>
          <a:xfrm>
            <a:off x="1872143" y="2860600"/>
            <a:ext cx="8447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based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on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T. Csörgő, I. Szanyi, </a:t>
            </a:r>
            <a:r>
              <a:rPr lang="hu-HU" i="1" dirty="0" err="1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Eur</a:t>
            </a:r>
            <a:r>
              <a:rPr lang="hu-HU" i="1" dirty="0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. </a:t>
            </a:r>
            <a:r>
              <a:rPr lang="hu-HU" i="1" dirty="0" err="1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Phys</a:t>
            </a:r>
            <a:r>
              <a:rPr lang="hu-HU" i="1" dirty="0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. J. C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81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ucida Grande"/>
                <a:hlinkClick r:id="rId4"/>
              </a:rPr>
              <a:t>, 611 (2021)</a:t>
            </a:r>
            <a:r>
              <a:rPr lang="en-US" b="1" dirty="0">
                <a:solidFill>
                  <a:srgbClr val="000000"/>
                </a:solidFill>
                <a:latin typeface="Lucida Grande"/>
              </a:rPr>
              <a:t> 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other recent results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A7FED8-4B23-4153-847D-3B5B950FB380}"/>
              </a:ext>
            </a:extLst>
          </p:cNvPr>
          <p:cNvSpPr/>
          <p:nvPr/>
        </p:nvSpPr>
        <p:spPr>
          <a:xfrm>
            <a:off x="1350302" y="201819"/>
            <a:ext cx="9291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SUPPORTED BY: </a:t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NKFIH K-133046, ÚNKP-21-3 New National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Excellence Program of the Ministry for Innovation and Technology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from the source of the National Research, Development and Innovation Fund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4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777FCB-6DF4-4F04-A2B1-E8819F00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47" y="852483"/>
            <a:ext cx="4029377" cy="578340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DD5C3FB-CADD-472F-88E6-07BFCF5B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03" y="852483"/>
            <a:ext cx="4029376" cy="5723116"/>
          </a:xfrm>
          <a:prstGeom prst="rect">
            <a:avLst/>
          </a:prstGeom>
        </p:spPr>
      </p:pic>
      <p:sp>
        <p:nvSpPr>
          <p:cNvPr id="6" name="Dia számának helye 3">
            <a:extLst>
              <a:ext uri="{FF2B5EF4-FFF2-40B4-BE49-F238E27FC236}">
                <a16:creationId xmlns:a16="http://schemas.microsoft.com/office/drawing/2014/main" id="{C2E65283-9A6E-4410-8C6B-8145D95C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10</a:t>
            </a:fld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EBC5337E-F9CD-4778-A94E-2840A8FC28B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Odderon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18B326A-B187-42E2-B092-1F0FCA5D3175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>
            <a:extLst>
              <a:ext uri="{FF2B5EF4-FFF2-40B4-BE49-F238E27FC236}">
                <a16:creationId xmlns:a16="http://schemas.microsoft.com/office/drawing/2014/main" id="{C8F81CE0-854F-427F-BB77-8B13E9070751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998E6EE-13BB-4150-BBC7-A41FA1FD25D6}"/>
              </a:ext>
            </a:extLst>
          </p:cNvPr>
          <p:cNvSpPr txBox="1"/>
          <p:nvPr/>
        </p:nvSpPr>
        <p:spPr>
          <a:xfrm>
            <a:off x="2156721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extrapolated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8885144B-9109-4DE9-A3CE-F8C8E2C3113E}"/>
                  </a:ext>
                </a:extLst>
              </p:cNvPr>
              <p:cNvSpPr txBox="1"/>
              <p:nvPr/>
            </p:nvSpPr>
            <p:spPr>
              <a:xfrm>
                <a:off x="7217671" y="1604297"/>
                <a:ext cx="1866900" cy="663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b="1" dirty="0">
                    <a:solidFill>
                      <a:srgbClr val="FF000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hu-HU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hu-HU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𝒒𝒅</m:t>
                        </m:r>
                      </m:sub>
                    </m:sSub>
                  </m:oMath>
                </a14:m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values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taken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from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pp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data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fit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8885144B-9109-4DE9-A3CE-F8C8E2C3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671" y="1604297"/>
                <a:ext cx="1866900" cy="663002"/>
              </a:xfrm>
              <a:prstGeom prst="rect">
                <a:avLst/>
              </a:prstGeom>
              <a:blipFill>
                <a:blip r:embed="rId4"/>
                <a:stretch>
                  <a:fillRect b="-6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0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777FCB-6DF4-4F04-A2B1-E8819F00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47" y="852483"/>
            <a:ext cx="4029377" cy="578340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DD5C3FB-CADD-472F-88E6-07BFCF5B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03" y="852483"/>
            <a:ext cx="4029376" cy="5723116"/>
          </a:xfrm>
          <a:prstGeom prst="rect">
            <a:avLst/>
          </a:prstGeom>
        </p:spPr>
      </p:pic>
      <p:sp>
        <p:nvSpPr>
          <p:cNvPr id="6" name="Dia számának helye 3">
            <a:extLst>
              <a:ext uri="{FF2B5EF4-FFF2-40B4-BE49-F238E27FC236}">
                <a16:creationId xmlns:a16="http://schemas.microsoft.com/office/drawing/2014/main" id="{C2E65283-9A6E-4410-8C6B-8145D95C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11</a:t>
            </a:fld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EBC5337E-F9CD-4778-A94E-2840A8FC28B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Odderon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18B326A-B187-42E2-B092-1F0FCA5D3175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>
            <a:extLst>
              <a:ext uri="{FF2B5EF4-FFF2-40B4-BE49-F238E27FC236}">
                <a16:creationId xmlns:a16="http://schemas.microsoft.com/office/drawing/2014/main" id="{C8F81CE0-854F-427F-BB77-8B13E9070751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998E6EE-13BB-4150-BBC7-A41FA1FD25D6}"/>
              </a:ext>
            </a:extLst>
          </p:cNvPr>
          <p:cNvSpPr txBox="1"/>
          <p:nvPr/>
        </p:nvSpPr>
        <p:spPr>
          <a:xfrm>
            <a:off x="2156721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extrapolated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8885144B-9109-4DE9-A3CE-F8C8E2C3113E}"/>
                  </a:ext>
                </a:extLst>
              </p:cNvPr>
              <p:cNvSpPr txBox="1"/>
              <p:nvPr/>
            </p:nvSpPr>
            <p:spPr>
              <a:xfrm>
                <a:off x="7217671" y="1604297"/>
                <a:ext cx="1866900" cy="663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b="1" dirty="0">
                    <a:solidFill>
                      <a:srgbClr val="FF000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hu-HU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hu-HU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hu-HU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𝒒𝒅</m:t>
                        </m:r>
                      </m:sub>
                    </m:sSub>
                  </m:oMath>
                </a14:m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values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taken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from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pp </a:t>
                </a:r>
                <a:r>
                  <a:rPr lang="hu-HU" sz="1200" b="1" dirty="0" err="1">
                    <a:solidFill>
                      <a:srgbClr val="FF0000"/>
                    </a:solidFill>
                  </a:rPr>
                  <a:t>data</a:t>
                </a:r>
                <a:r>
                  <a:rPr lang="hu-HU" sz="1200" b="1" dirty="0">
                    <a:solidFill>
                      <a:srgbClr val="FF0000"/>
                    </a:solidFill>
                  </a:rPr>
                  <a:t> fit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8885144B-9109-4DE9-A3CE-F8C8E2C3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671" y="1604297"/>
                <a:ext cx="1866900" cy="663002"/>
              </a:xfrm>
              <a:prstGeom prst="rect">
                <a:avLst/>
              </a:prstGeom>
              <a:blipFill>
                <a:blip r:embed="rId4"/>
                <a:stretch>
                  <a:fillRect b="-6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537E3D7E-F2F3-4853-9E31-7E89BEDA2E47}"/>
                  </a:ext>
                </a:extLst>
              </p:cNvPr>
              <p:cNvSpPr txBox="1"/>
              <p:nvPr/>
            </p:nvSpPr>
            <p:spPr>
              <a:xfrm>
                <a:off x="777652" y="5286797"/>
                <a:ext cx="10266004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a </a:t>
                </a:r>
                <a:r>
                  <a:rPr lang="hu-HU" sz="2400" b="1" dirty="0" err="1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resulting</a:t>
                </a:r>
                <a:r>
                  <a:rPr lang="hu-HU" sz="2400" b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𝑪𝑳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𝟏𝟏𝟏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𝟕𝟐</m:t>
                        </m:r>
                      </m:sup>
                    </m:sSup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from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comparison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𝐩𝐩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data and </a:t>
                </a:r>
                <a14:m>
                  <m:oMath xmlns:m="http://schemas.openxmlformats.org/officeDocument/2006/math">
                    <m:r>
                      <a:rPr lang="hu-HU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hu-HU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1" i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curve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corresponds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to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an Odderon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significance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@ 8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TeV</a:t>
                </a:r>
                <a:endParaRPr lang="hu-HU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537E3D7E-F2F3-4853-9E31-7E89BEDA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2" y="5286797"/>
                <a:ext cx="10266004" cy="839332"/>
              </a:xfrm>
              <a:prstGeom prst="rect">
                <a:avLst/>
              </a:prstGeom>
              <a:blipFill>
                <a:blip r:embed="rId5"/>
                <a:stretch>
                  <a:fillRect l="-534" t="-3571" r="-474" b="-142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églalap 10">
            <a:extLst>
              <a:ext uri="{FF2B5EF4-FFF2-40B4-BE49-F238E27FC236}">
                <a16:creationId xmlns:a16="http://schemas.microsoft.com/office/drawing/2014/main" id="{6D154D67-5C48-4558-8ED5-AACD2C207DF8}"/>
              </a:ext>
            </a:extLst>
          </p:cNvPr>
          <p:cNvSpPr/>
          <p:nvPr/>
        </p:nvSpPr>
        <p:spPr>
          <a:xfrm>
            <a:off x="2352863" y="1472581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A197ABA-753D-42FB-B1F8-2327EE620847}"/>
              </a:ext>
            </a:extLst>
          </p:cNvPr>
          <p:cNvSpPr/>
          <p:nvPr/>
        </p:nvSpPr>
        <p:spPr>
          <a:xfrm>
            <a:off x="7383986" y="1476677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zabadkézi sokszög: alakzat 53">
            <a:extLst>
              <a:ext uri="{FF2B5EF4-FFF2-40B4-BE49-F238E27FC236}">
                <a16:creationId xmlns:a16="http://schemas.microsoft.com/office/drawing/2014/main" id="{4D1A5CBE-2FFD-4B3C-A498-9FB8FDFB6BC8}"/>
              </a:ext>
            </a:extLst>
          </p:cNvPr>
          <p:cNvSpPr/>
          <p:nvPr/>
        </p:nvSpPr>
        <p:spPr>
          <a:xfrm flipH="1">
            <a:off x="10794647" y="3369108"/>
            <a:ext cx="588523" cy="276327"/>
          </a:xfrm>
          <a:custGeom>
            <a:avLst/>
            <a:gdLst>
              <a:gd name="connsiteX0" fmla="*/ 593386 w 593386"/>
              <a:gd name="connsiteY0" fmla="*/ 260350 h 261266"/>
              <a:gd name="connsiteX1" fmla="*/ 593386 w 593386"/>
              <a:gd name="connsiteY1" fmla="*/ 0 h 261266"/>
              <a:gd name="connsiteX2" fmla="*/ 593386 w 593386"/>
              <a:gd name="connsiteY2" fmla="*/ 0 h 261266"/>
              <a:gd name="connsiteX3" fmla="*/ 523536 w 593386"/>
              <a:gd name="connsiteY3" fmla="*/ 60325 h 261266"/>
              <a:gd name="connsiteX4" fmla="*/ 450511 w 593386"/>
              <a:gd name="connsiteY4" fmla="*/ 117475 h 261266"/>
              <a:gd name="connsiteX5" fmla="*/ 355261 w 593386"/>
              <a:gd name="connsiteY5" fmla="*/ 158750 h 261266"/>
              <a:gd name="connsiteX6" fmla="*/ 88561 w 593386"/>
              <a:gd name="connsiteY6" fmla="*/ 241300 h 261266"/>
              <a:gd name="connsiteX7" fmla="*/ 88561 w 593386"/>
              <a:gd name="connsiteY7" fmla="*/ 241300 h 261266"/>
              <a:gd name="connsiteX8" fmla="*/ 15536 w 593386"/>
              <a:gd name="connsiteY8" fmla="*/ 250825 h 261266"/>
              <a:gd name="connsiteX9" fmla="*/ 431461 w 593386"/>
              <a:gd name="connsiteY9" fmla="*/ 260350 h 261266"/>
              <a:gd name="connsiteX10" fmla="*/ 593386 w 593386"/>
              <a:gd name="connsiteY10" fmla="*/ 260350 h 26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386" h="261266">
                <a:moveTo>
                  <a:pt x="593386" y="260350"/>
                </a:moveTo>
                <a:lnTo>
                  <a:pt x="593386" y="0"/>
                </a:lnTo>
                <a:lnTo>
                  <a:pt x="593386" y="0"/>
                </a:lnTo>
                <a:cubicBezTo>
                  <a:pt x="581744" y="10054"/>
                  <a:pt x="547348" y="40746"/>
                  <a:pt x="523536" y="60325"/>
                </a:cubicBezTo>
                <a:cubicBezTo>
                  <a:pt x="499724" y="79904"/>
                  <a:pt x="478557" y="101071"/>
                  <a:pt x="450511" y="117475"/>
                </a:cubicBezTo>
                <a:cubicBezTo>
                  <a:pt x="422465" y="133879"/>
                  <a:pt x="415586" y="138113"/>
                  <a:pt x="355261" y="158750"/>
                </a:cubicBezTo>
                <a:cubicBezTo>
                  <a:pt x="294936" y="179387"/>
                  <a:pt x="88561" y="241300"/>
                  <a:pt x="88561" y="241300"/>
                </a:cubicBezTo>
                <a:lnTo>
                  <a:pt x="88561" y="241300"/>
                </a:lnTo>
                <a:cubicBezTo>
                  <a:pt x="76390" y="242887"/>
                  <a:pt x="-41614" y="247650"/>
                  <a:pt x="15536" y="250825"/>
                </a:cubicBezTo>
                <a:cubicBezTo>
                  <a:pt x="72686" y="254000"/>
                  <a:pt x="333565" y="258763"/>
                  <a:pt x="431461" y="260350"/>
                </a:cubicBezTo>
                <a:cubicBezTo>
                  <a:pt x="529357" y="261937"/>
                  <a:pt x="566134" y="261143"/>
                  <a:pt x="593386" y="26035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FDF697DA-33BD-4581-B658-4FE04035C1C8}"/>
              </a:ext>
            </a:extLst>
          </p:cNvPr>
          <p:cNvSpPr/>
          <p:nvPr/>
        </p:nvSpPr>
        <p:spPr>
          <a:xfrm>
            <a:off x="8526012" y="3380469"/>
            <a:ext cx="593386" cy="261266"/>
          </a:xfrm>
          <a:custGeom>
            <a:avLst/>
            <a:gdLst>
              <a:gd name="connsiteX0" fmla="*/ 593386 w 593386"/>
              <a:gd name="connsiteY0" fmla="*/ 260350 h 261266"/>
              <a:gd name="connsiteX1" fmla="*/ 593386 w 593386"/>
              <a:gd name="connsiteY1" fmla="*/ 0 h 261266"/>
              <a:gd name="connsiteX2" fmla="*/ 593386 w 593386"/>
              <a:gd name="connsiteY2" fmla="*/ 0 h 261266"/>
              <a:gd name="connsiteX3" fmla="*/ 523536 w 593386"/>
              <a:gd name="connsiteY3" fmla="*/ 60325 h 261266"/>
              <a:gd name="connsiteX4" fmla="*/ 450511 w 593386"/>
              <a:gd name="connsiteY4" fmla="*/ 117475 h 261266"/>
              <a:gd name="connsiteX5" fmla="*/ 355261 w 593386"/>
              <a:gd name="connsiteY5" fmla="*/ 158750 h 261266"/>
              <a:gd name="connsiteX6" fmla="*/ 88561 w 593386"/>
              <a:gd name="connsiteY6" fmla="*/ 241300 h 261266"/>
              <a:gd name="connsiteX7" fmla="*/ 88561 w 593386"/>
              <a:gd name="connsiteY7" fmla="*/ 241300 h 261266"/>
              <a:gd name="connsiteX8" fmla="*/ 15536 w 593386"/>
              <a:gd name="connsiteY8" fmla="*/ 250825 h 261266"/>
              <a:gd name="connsiteX9" fmla="*/ 431461 w 593386"/>
              <a:gd name="connsiteY9" fmla="*/ 260350 h 261266"/>
              <a:gd name="connsiteX10" fmla="*/ 593386 w 593386"/>
              <a:gd name="connsiteY10" fmla="*/ 260350 h 26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386" h="261266">
                <a:moveTo>
                  <a:pt x="593386" y="260350"/>
                </a:moveTo>
                <a:lnTo>
                  <a:pt x="593386" y="0"/>
                </a:lnTo>
                <a:lnTo>
                  <a:pt x="593386" y="0"/>
                </a:lnTo>
                <a:cubicBezTo>
                  <a:pt x="581744" y="10054"/>
                  <a:pt x="547348" y="40746"/>
                  <a:pt x="523536" y="60325"/>
                </a:cubicBezTo>
                <a:cubicBezTo>
                  <a:pt x="499724" y="79904"/>
                  <a:pt x="478557" y="101071"/>
                  <a:pt x="450511" y="117475"/>
                </a:cubicBezTo>
                <a:cubicBezTo>
                  <a:pt x="422465" y="133879"/>
                  <a:pt x="415586" y="138113"/>
                  <a:pt x="355261" y="158750"/>
                </a:cubicBezTo>
                <a:cubicBezTo>
                  <a:pt x="294936" y="179387"/>
                  <a:pt x="88561" y="241300"/>
                  <a:pt x="88561" y="241300"/>
                </a:cubicBezTo>
                <a:lnTo>
                  <a:pt x="88561" y="241300"/>
                </a:lnTo>
                <a:cubicBezTo>
                  <a:pt x="76390" y="242887"/>
                  <a:pt x="-41614" y="247650"/>
                  <a:pt x="15536" y="250825"/>
                </a:cubicBezTo>
                <a:cubicBezTo>
                  <a:pt x="72686" y="254000"/>
                  <a:pt x="333565" y="258763"/>
                  <a:pt x="431461" y="260350"/>
                </a:cubicBezTo>
                <a:cubicBezTo>
                  <a:pt x="529357" y="261937"/>
                  <a:pt x="566134" y="261143"/>
                  <a:pt x="593386" y="26035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0BD2D94-5EC2-4C3A-9F54-02733FCE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12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2EE3478-9D0E-410D-81D8-402DB4FE8B2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Analytical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approximation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significance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6857A6C-547A-4EE8-861C-D052B60EAFE8}"/>
              </a:ext>
            </a:extLst>
          </p:cNvPr>
          <p:cNvCxnSpPr>
            <a:cxnSpLocks/>
          </p:cNvCxnSpPr>
          <p:nvPr/>
        </p:nvCxnSpPr>
        <p:spPr>
          <a:xfrm>
            <a:off x="0" y="88980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40EFEE05-3128-4E49-ADE4-4DD0B8124DE8}"/>
                  </a:ext>
                </a:extLst>
              </p:cNvPr>
              <p:cNvSpPr txBox="1"/>
              <p:nvPr/>
            </p:nvSpPr>
            <p:spPr>
              <a:xfrm>
                <a:off x="3006460" y="1465778"/>
                <a:ext cx="3235053" cy="82471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40EFEE05-3128-4E49-ADE4-4DD0B8124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60" y="1465778"/>
                <a:ext cx="3235053" cy="824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EEA51802-779D-4565-92FB-41AF7A755C85}"/>
                  </a:ext>
                </a:extLst>
              </p:cNvPr>
              <p:cNvSpPr txBox="1"/>
              <p:nvPr/>
            </p:nvSpPr>
            <p:spPr>
              <a:xfrm>
                <a:off x="6885049" y="1465778"/>
                <a:ext cx="2151295" cy="79682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EEA51802-779D-4565-92FB-41AF7A755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49" y="1465778"/>
                <a:ext cx="2151295" cy="7968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444D5502-E4C8-4553-9B23-2F26E9C63F76}"/>
                  </a:ext>
                </a:extLst>
              </p:cNvPr>
              <p:cNvSpPr txBox="1"/>
              <p:nvPr/>
            </p:nvSpPr>
            <p:spPr>
              <a:xfrm>
                <a:off x="4790634" y="2929079"/>
                <a:ext cx="2901756" cy="84465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𝐶𝐿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444D5502-E4C8-4553-9B23-2F26E9C6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34" y="2929079"/>
                <a:ext cx="2901756" cy="844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9EFA2D1A-F125-4BF5-9338-844704045EA7}"/>
                  </a:ext>
                </a:extLst>
              </p:cNvPr>
              <p:cNvSpPr/>
              <p:nvPr/>
            </p:nvSpPr>
            <p:spPr>
              <a:xfrm>
                <a:off x="659926" y="4299551"/>
                <a:ext cx="10872143" cy="109267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latin typeface="Cambria Math" panose="02040503050406030204" pitchFamily="18" charset="0"/>
                        </a:rPr>
                        <m:t>𝐶𝐿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u-H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hu-HU" sz="22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hu-H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hu-HU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9EFA2D1A-F125-4BF5-9338-844704045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26" y="4299551"/>
                <a:ext cx="10872143" cy="1092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BDB29252-5F96-4971-AFAA-1666085CC42E}"/>
                  </a:ext>
                </a:extLst>
              </p:cNvPr>
              <p:cNvSpPr/>
              <p:nvPr/>
            </p:nvSpPr>
            <p:spPr>
              <a:xfrm>
                <a:off x="1607380" y="5506196"/>
                <a:ext cx="2304413" cy="118352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𝐶𝐿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BDB29252-5F96-4971-AFAA-1666085CC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80" y="5506196"/>
                <a:ext cx="2304413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>
                <a:extLst>
                  <a:ext uri="{FF2B5EF4-FFF2-40B4-BE49-F238E27FC236}">
                    <a16:creationId xmlns:a16="http://schemas.microsoft.com/office/drawing/2014/main" id="{B6451396-F03F-4DF7-A7E2-C95164C86658}"/>
                  </a:ext>
                </a:extLst>
              </p:cNvPr>
              <p:cNvSpPr/>
              <p:nvPr/>
            </p:nvSpPr>
            <p:spPr>
              <a:xfrm>
                <a:off x="337574" y="972317"/>
                <a:ext cx="11752826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Gaussian probability density function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and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and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églalap 16">
                <a:extLst>
                  <a:ext uri="{FF2B5EF4-FFF2-40B4-BE49-F238E27FC236}">
                    <a16:creationId xmlns:a16="http://schemas.microsoft.com/office/drawing/2014/main" id="{B6451396-F03F-4DF7-A7E2-C95164C86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4" y="972317"/>
                <a:ext cx="11752826" cy="424732"/>
              </a:xfrm>
              <a:prstGeom prst="rect">
                <a:avLst/>
              </a:prstGeom>
              <a:blipFill>
                <a:blip r:embed="rId7"/>
                <a:stretch>
                  <a:fillRect l="-674" t="-20290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82F99D60-FA69-4AD4-AB66-FAA239CABC0F}"/>
                  </a:ext>
                </a:extLst>
              </p:cNvPr>
              <p:cNvSpPr/>
              <p:nvPr/>
            </p:nvSpPr>
            <p:spPr>
              <a:xfrm>
                <a:off x="321434" y="2406289"/>
                <a:ext cx="11752826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confidence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level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corresponding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to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significance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82F99D60-FA69-4AD4-AB66-FAA239CAB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4" y="2406289"/>
                <a:ext cx="11752826" cy="424732"/>
              </a:xfrm>
              <a:prstGeom prst="rect">
                <a:avLst/>
              </a:prstGeom>
              <a:blipFill>
                <a:blip r:embed="rId8"/>
                <a:stretch>
                  <a:fillRect l="-726" t="-202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>
                <a:extLst>
                  <a:ext uri="{FF2B5EF4-FFF2-40B4-BE49-F238E27FC236}">
                    <a16:creationId xmlns:a16="http://schemas.microsoft.com/office/drawing/2014/main" id="{22970F39-A727-41EF-9F7C-C195EE7DE611}"/>
                  </a:ext>
                </a:extLst>
              </p:cNvPr>
              <p:cNvSpPr/>
              <p:nvPr/>
            </p:nvSpPr>
            <p:spPr>
              <a:xfrm>
                <a:off x="321434" y="3855361"/>
                <a:ext cx="11752826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applying a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variable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change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églalap 18">
                <a:extLst>
                  <a:ext uri="{FF2B5EF4-FFF2-40B4-BE49-F238E27FC236}">
                    <a16:creationId xmlns:a16="http://schemas.microsoft.com/office/drawing/2014/main" id="{22970F39-A727-41EF-9F7C-C195EE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4" y="3855361"/>
                <a:ext cx="11752826" cy="424732"/>
              </a:xfrm>
              <a:prstGeom prst="rect">
                <a:avLst/>
              </a:prstGeom>
              <a:blipFill>
                <a:blip r:embed="rId9"/>
                <a:stretch>
                  <a:fillRect l="-726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">
                <a:extLst>
                  <a:ext uri="{FF2B5EF4-FFF2-40B4-BE49-F238E27FC236}">
                    <a16:creationId xmlns:a16="http://schemas.microsoft.com/office/drawing/2014/main" id="{2B8CAA9B-F092-43BE-AE96-6F76F8CC1FD5}"/>
                  </a:ext>
                </a:extLst>
              </p:cNvPr>
              <p:cNvSpPr txBox="1"/>
              <p:nvPr/>
            </p:nvSpPr>
            <p:spPr>
              <a:xfrm>
                <a:off x="4772553" y="5682461"/>
                <a:ext cx="6316355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this formula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gives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lower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limit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for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significance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in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-s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corresponding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to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𝐶𝐿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value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3">
                <a:extLst>
                  <a:ext uri="{FF2B5EF4-FFF2-40B4-BE49-F238E27FC236}">
                    <a16:creationId xmlns:a16="http://schemas.microsoft.com/office/drawing/2014/main" id="{2B8CAA9B-F092-43BE-AE96-6F76F8CC1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53" y="5682461"/>
                <a:ext cx="6316355" cy="830997"/>
              </a:xfrm>
              <a:prstGeom prst="rect">
                <a:avLst/>
              </a:prstGeom>
              <a:blipFill>
                <a:blip r:embed="rId10"/>
                <a:stretch>
                  <a:fillRect l="-1252" t="-5072" r="-1156" b="-152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B137299F-90A5-4223-9B97-751300D3FC04}"/>
              </a:ext>
            </a:extLst>
          </p:cNvPr>
          <p:cNvCxnSpPr>
            <a:cxnSpLocks/>
          </p:cNvCxnSpPr>
          <p:nvPr/>
        </p:nvCxnSpPr>
        <p:spPr>
          <a:xfrm flipH="1">
            <a:off x="4052486" y="6123359"/>
            <a:ext cx="5715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9971E0F3-2C11-4057-80B5-5AFCC5F965BE}"/>
              </a:ext>
            </a:extLst>
          </p:cNvPr>
          <p:cNvSpPr/>
          <p:nvPr/>
        </p:nvSpPr>
        <p:spPr>
          <a:xfrm>
            <a:off x="8049471" y="2417910"/>
            <a:ext cx="3821095" cy="1220746"/>
          </a:xfrm>
          <a:custGeom>
            <a:avLst/>
            <a:gdLst>
              <a:gd name="connsiteX0" fmla="*/ 0 w 3505200"/>
              <a:gd name="connsiteY0" fmla="*/ 2331095 h 2343829"/>
              <a:gd name="connsiteX1" fmla="*/ 242887 w 3505200"/>
              <a:gd name="connsiteY1" fmla="*/ 2340620 h 2343829"/>
              <a:gd name="connsiteX2" fmla="*/ 381000 w 3505200"/>
              <a:gd name="connsiteY2" fmla="*/ 2340620 h 2343829"/>
              <a:gd name="connsiteX3" fmla="*/ 557212 w 3505200"/>
              <a:gd name="connsiteY3" fmla="*/ 2302520 h 2343829"/>
              <a:gd name="connsiteX4" fmla="*/ 685800 w 3505200"/>
              <a:gd name="connsiteY4" fmla="*/ 2221557 h 2343829"/>
              <a:gd name="connsiteX5" fmla="*/ 823912 w 3505200"/>
              <a:gd name="connsiteY5" fmla="*/ 2097732 h 2343829"/>
              <a:gd name="connsiteX6" fmla="*/ 928687 w 3505200"/>
              <a:gd name="connsiteY6" fmla="*/ 1935807 h 2343829"/>
              <a:gd name="connsiteX7" fmla="*/ 1042987 w 3505200"/>
              <a:gd name="connsiteY7" fmla="*/ 1735782 h 2343829"/>
              <a:gd name="connsiteX8" fmla="*/ 1138237 w 3505200"/>
              <a:gd name="connsiteY8" fmla="*/ 1454795 h 2343829"/>
              <a:gd name="connsiteX9" fmla="*/ 1243012 w 3505200"/>
              <a:gd name="connsiteY9" fmla="*/ 1126182 h 2343829"/>
              <a:gd name="connsiteX10" fmla="*/ 1371600 w 3505200"/>
              <a:gd name="connsiteY10" fmla="*/ 730895 h 2343829"/>
              <a:gd name="connsiteX11" fmla="*/ 1476375 w 3505200"/>
              <a:gd name="connsiteY11" fmla="*/ 387995 h 2343829"/>
              <a:gd name="connsiteX12" fmla="*/ 1571625 w 3505200"/>
              <a:gd name="connsiteY12" fmla="*/ 187970 h 2343829"/>
              <a:gd name="connsiteX13" fmla="*/ 1666875 w 3505200"/>
              <a:gd name="connsiteY13" fmla="*/ 30807 h 2343829"/>
              <a:gd name="connsiteX14" fmla="*/ 1757362 w 3505200"/>
              <a:gd name="connsiteY14" fmla="*/ 2232 h 2343829"/>
              <a:gd name="connsiteX15" fmla="*/ 1862137 w 3505200"/>
              <a:gd name="connsiteY15" fmla="*/ 64145 h 2343829"/>
              <a:gd name="connsiteX16" fmla="*/ 1957387 w 3505200"/>
              <a:gd name="connsiteY16" fmla="*/ 230832 h 2343829"/>
              <a:gd name="connsiteX17" fmla="*/ 2033587 w 3505200"/>
              <a:gd name="connsiteY17" fmla="*/ 464195 h 2343829"/>
              <a:gd name="connsiteX18" fmla="*/ 2166937 w 3505200"/>
              <a:gd name="connsiteY18" fmla="*/ 816620 h 2343829"/>
              <a:gd name="connsiteX19" fmla="*/ 2300287 w 3505200"/>
              <a:gd name="connsiteY19" fmla="*/ 1264295 h 2343829"/>
              <a:gd name="connsiteX20" fmla="*/ 2400300 w 3505200"/>
              <a:gd name="connsiteY20" fmla="*/ 1550045 h 2343829"/>
              <a:gd name="connsiteX21" fmla="*/ 2509837 w 3505200"/>
              <a:gd name="connsiteY21" fmla="*/ 1816745 h 2343829"/>
              <a:gd name="connsiteX22" fmla="*/ 2724150 w 3505200"/>
              <a:gd name="connsiteY22" fmla="*/ 2145357 h 2343829"/>
              <a:gd name="connsiteX23" fmla="*/ 2724150 w 3505200"/>
              <a:gd name="connsiteY23" fmla="*/ 2145357 h 2343829"/>
              <a:gd name="connsiteX24" fmla="*/ 2900362 w 3505200"/>
              <a:gd name="connsiteY24" fmla="*/ 2273945 h 2343829"/>
              <a:gd name="connsiteX25" fmla="*/ 3162300 w 3505200"/>
              <a:gd name="connsiteY25" fmla="*/ 2335857 h 2343829"/>
              <a:gd name="connsiteX26" fmla="*/ 3505200 w 3505200"/>
              <a:gd name="connsiteY26" fmla="*/ 2340620 h 2343829"/>
              <a:gd name="connsiteX0" fmla="*/ 0 w 3505200"/>
              <a:gd name="connsiteY0" fmla="*/ 2331095 h 2343829"/>
              <a:gd name="connsiteX1" fmla="*/ 242887 w 3505200"/>
              <a:gd name="connsiteY1" fmla="*/ 2340620 h 2343829"/>
              <a:gd name="connsiteX2" fmla="*/ 381000 w 3505200"/>
              <a:gd name="connsiteY2" fmla="*/ 2340620 h 2343829"/>
              <a:gd name="connsiteX3" fmla="*/ 557212 w 3505200"/>
              <a:gd name="connsiteY3" fmla="*/ 2302520 h 2343829"/>
              <a:gd name="connsiteX4" fmla="*/ 685800 w 3505200"/>
              <a:gd name="connsiteY4" fmla="*/ 2221557 h 2343829"/>
              <a:gd name="connsiteX5" fmla="*/ 823912 w 3505200"/>
              <a:gd name="connsiteY5" fmla="*/ 2097732 h 2343829"/>
              <a:gd name="connsiteX6" fmla="*/ 928687 w 3505200"/>
              <a:gd name="connsiteY6" fmla="*/ 1935807 h 2343829"/>
              <a:gd name="connsiteX7" fmla="*/ 1042987 w 3505200"/>
              <a:gd name="connsiteY7" fmla="*/ 1735782 h 2343829"/>
              <a:gd name="connsiteX8" fmla="*/ 1138237 w 3505200"/>
              <a:gd name="connsiteY8" fmla="*/ 1454795 h 2343829"/>
              <a:gd name="connsiteX9" fmla="*/ 1243012 w 3505200"/>
              <a:gd name="connsiteY9" fmla="*/ 1126182 h 2343829"/>
              <a:gd name="connsiteX10" fmla="*/ 1371600 w 3505200"/>
              <a:gd name="connsiteY10" fmla="*/ 730895 h 2343829"/>
              <a:gd name="connsiteX11" fmla="*/ 1476375 w 3505200"/>
              <a:gd name="connsiteY11" fmla="*/ 438915 h 2343829"/>
              <a:gd name="connsiteX12" fmla="*/ 1571625 w 3505200"/>
              <a:gd name="connsiteY12" fmla="*/ 187970 h 2343829"/>
              <a:gd name="connsiteX13" fmla="*/ 1666875 w 3505200"/>
              <a:gd name="connsiteY13" fmla="*/ 30807 h 2343829"/>
              <a:gd name="connsiteX14" fmla="*/ 1757362 w 3505200"/>
              <a:gd name="connsiteY14" fmla="*/ 2232 h 2343829"/>
              <a:gd name="connsiteX15" fmla="*/ 1862137 w 3505200"/>
              <a:gd name="connsiteY15" fmla="*/ 64145 h 2343829"/>
              <a:gd name="connsiteX16" fmla="*/ 1957387 w 3505200"/>
              <a:gd name="connsiteY16" fmla="*/ 230832 h 2343829"/>
              <a:gd name="connsiteX17" fmla="*/ 2033587 w 3505200"/>
              <a:gd name="connsiteY17" fmla="*/ 464195 h 2343829"/>
              <a:gd name="connsiteX18" fmla="*/ 2166937 w 3505200"/>
              <a:gd name="connsiteY18" fmla="*/ 816620 h 2343829"/>
              <a:gd name="connsiteX19" fmla="*/ 2300287 w 3505200"/>
              <a:gd name="connsiteY19" fmla="*/ 1264295 h 2343829"/>
              <a:gd name="connsiteX20" fmla="*/ 2400300 w 3505200"/>
              <a:gd name="connsiteY20" fmla="*/ 1550045 h 2343829"/>
              <a:gd name="connsiteX21" fmla="*/ 2509837 w 3505200"/>
              <a:gd name="connsiteY21" fmla="*/ 1816745 h 2343829"/>
              <a:gd name="connsiteX22" fmla="*/ 2724150 w 3505200"/>
              <a:gd name="connsiteY22" fmla="*/ 2145357 h 2343829"/>
              <a:gd name="connsiteX23" fmla="*/ 2724150 w 3505200"/>
              <a:gd name="connsiteY23" fmla="*/ 2145357 h 2343829"/>
              <a:gd name="connsiteX24" fmla="*/ 2900362 w 3505200"/>
              <a:gd name="connsiteY24" fmla="*/ 2273945 h 2343829"/>
              <a:gd name="connsiteX25" fmla="*/ 3162300 w 3505200"/>
              <a:gd name="connsiteY25" fmla="*/ 2335857 h 2343829"/>
              <a:gd name="connsiteX26" fmla="*/ 3505200 w 3505200"/>
              <a:gd name="connsiteY26" fmla="*/ 2340620 h 2343829"/>
              <a:gd name="connsiteX0" fmla="*/ 0 w 3505200"/>
              <a:gd name="connsiteY0" fmla="*/ 2331095 h 2343829"/>
              <a:gd name="connsiteX1" fmla="*/ 242887 w 3505200"/>
              <a:gd name="connsiteY1" fmla="*/ 2340620 h 2343829"/>
              <a:gd name="connsiteX2" fmla="*/ 381000 w 3505200"/>
              <a:gd name="connsiteY2" fmla="*/ 2340620 h 2343829"/>
              <a:gd name="connsiteX3" fmla="*/ 557212 w 3505200"/>
              <a:gd name="connsiteY3" fmla="*/ 2302520 h 2343829"/>
              <a:gd name="connsiteX4" fmla="*/ 685800 w 3505200"/>
              <a:gd name="connsiteY4" fmla="*/ 2221557 h 2343829"/>
              <a:gd name="connsiteX5" fmla="*/ 823912 w 3505200"/>
              <a:gd name="connsiteY5" fmla="*/ 2097732 h 2343829"/>
              <a:gd name="connsiteX6" fmla="*/ 928687 w 3505200"/>
              <a:gd name="connsiteY6" fmla="*/ 1935807 h 2343829"/>
              <a:gd name="connsiteX7" fmla="*/ 1042987 w 3505200"/>
              <a:gd name="connsiteY7" fmla="*/ 1735782 h 2343829"/>
              <a:gd name="connsiteX8" fmla="*/ 1138237 w 3505200"/>
              <a:gd name="connsiteY8" fmla="*/ 1454795 h 2343829"/>
              <a:gd name="connsiteX9" fmla="*/ 1243012 w 3505200"/>
              <a:gd name="connsiteY9" fmla="*/ 1126182 h 2343829"/>
              <a:gd name="connsiteX10" fmla="*/ 1371600 w 3505200"/>
              <a:gd name="connsiteY10" fmla="*/ 730895 h 2343829"/>
              <a:gd name="connsiteX11" fmla="*/ 1476375 w 3505200"/>
              <a:gd name="connsiteY11" fmla="*/ 438915 h 2343829"/>
              <a:gd name="connsiteX12" fmla="*/ 1571625 w 3505200"/>
              <a:gd name="connsiteY12" fmla="*/ 187970 h 2343829"/>
              <a:gd name="connsiteX13" fmla="*/ 1666875 w 3505200"/>
              <a:gd name="connsiteY13" fmla="*/ 30807 h 2343829"/>
              <a:gd name="connsiteX14" fmla="*/ 1757362 w 3505200"/>
              <a:gd name="connsiteY14" fmla="*/ 2232 h 2343829"/>
              <a:gd name="connsiteX15" fmla="*/ 1862137 w 3505200"/>
              <a:gd name="connsiteY15" fmla="*/ 64145 h 2343829"/>
              <a:gd name="connsiteX16" fmla="*/ 1957387 w 3505200"/>
              <a:gd name="connsiteY16" fmla="*/ 230832 h 2343829"/>
              <a:gd name="connsiteX17" fmla="*/ 2050578 w 3505200"/>
              <a:gd name="connsiteY17" fmla="*/ 482711 h 2343829"/>
              <a:gd name="connsiteX18" fmla="*/ 2166937 w 3505200"/>
              <a:gd name="connsiteY18" fmla="*/ 816620 h 2343829"/>
              <a:gd name="connsiteX19" fmla="*/ 2300287 w 3505200"/>
              <a:gd name="connsiteY19" fmla="*/ 1264295 h 2343829"/>
              <a:gd name="connsiteX20" fmla="*/ 2400300 w 3505200"/>
              <a:gd name="connsiteY20" fmla="*/ 1550045 h 2343829"/>
              <a:gd name="connsiteX21" fmla="*/ 2509837 w 3505200"/>
              <a:gd name="connsiteY21" fmla="*/ 1816745 h 2343829"/>
              <a:gd name="connsiteX22" fmla="*/ 2724150 w 3505200"/>
              <a:gd name="connsiteY22" fmla="*/ 2145357 h 2343829"/>
              <a:gd name="connsiteX23" fmla="*/ 2724150 w 3505200"/>
              <a:gd name="connsiteY23" fmla="*/ 2145357 h 2343829"/>
              <a:gd name="connsiteX24" fmla="*/ 2900362 w 3505200"/>
              <a:gd name="connsiteY24" fmla="*/ 2273945 h 2343829"/>
              <a:gd name="connsiteX25" fmla="*/ 3162300 w 3505200"/>
              <a:gd name="connsiteY25" fmla="*/ 2335857 h 2343829"/>
              <a:gd name="connsiteX26" fmla="*/ 3505200 w 3505200"/>
              <a:gd name="connsiteY26" fmla="*/ 2340620 h 2343829"/>
              <a:gd name="connsiteX0" fmla="*/ 0 w 3505200"/>
              <a:gd name="connsiteY0" fmla="*/ 2340353 h 2343612"/>
              <a:gd name="connsiteX1" fmla="*/ 242887 w 3505200"/>
              <a:gd name="connsiteY1" fmla="*/ 2340620 h 2343612"/>
              <a:gd name="connsiteX2" fmla="*/ 381000 w 3505200"/>
              <a:gd name="connsiteY2" fmla="*/ 2340620 h 2343612"/>
              <a:gd name="connsiteX3" fmla="*/ 557212 w 3505200"/>
              <a:gd name="connsiteY3" fmla="*/ 2302520 h 2343612"/>
              <a:gd name="connsiteX4" fmla="*/ 685800 w 3505200"/>
              <a:gd name="connsiteY4" fmla="*/ 2221557 h 2343612"/>
              <a:gd name="connsiteX5" fmla="*/ 823912 w 3505200"/>
              <a:gd name="connsiteY5" fmla="*/ 2097732 h 2343612"/>
              <a:gd name="connsiteX6" fmla="*/ 928687 w 3505200"/>
              <a:gd name="connsiteY6" fmla="*/ 1935807 h 2343612"/>
              <a:gd name="connsiteX7" fmla="*/ 1042987 w 3505200"/>
              <a:gd name="connsiteY7" fmla="*/ 1735782 h 2343612"/>
              <a:gd name="connsiteX8" fmla="*/ 1138237 w 3505200"/>
              <a:gd name="connsiteY8" fmla="*/ 1454795 h 2343612"/>
              <a:gd name="connsiteX9" fmla="*/ 1243012 w 3505200"/>
              <a:gd name="connsiteY9" fmla="*/ 1126182 h 2343612"/>
              <a:gd name="connsiteX10" fmla="*/ 1371600 w 3505200"/>
              <a:gd name="connsiteY10" fmla="*/ 730895 h 2343612"/>
              <a:gd name="connsiteX11" fmla="*/ 1476375 w 3505200"/>
              <a:gd name="connsiteY11" fmla="*/ 438915 h 2343612"/>
              <a:gd name="connsiteX12" fmla="*/ 1571625 w 3505200"/>
              <a:gd name="connsiteY12" fmla="*/ 187970 h 2343612"/>
              <a:gd name="connsiteX13" fmla="*/ 1666875 w 3505200"/>
              <a:gd name="connsiteY13" fmla="*/ 30807 h 2343612"/>
              <a:gd name="connsiteX14" fmla="*/ 1757362 w 3505200"/>
              <a:gd name="connsiteY14" fmla="*/ 2232 h 2343612"/>
              <a:gd name="connsiteX15" fmla="*/ 1862137 w 3505200"/>
              <a:gd name="connsiteY15" fmla="*/ 64145 h 2343612"/>
              <a:gd name="connsiteX16" fmla="*/ 1957387 w 3505200"/>
              <a:gd name="connsiteY16" fmla="*/ 230832 h 2343612"/>
              <a:gd name="connsiteX17" fmla="*/ 2050578 w 3505200"/>
              <a:gd name="connsiteY17" fmla="*/ 482711 h 2343612"/>
              <a:gd name="connsiteX18" fmla="*/ 2166937 w 3505200"/>
              <a:gd name="connsiteY18" fmla="*/ 816620 h 2343612"/>
              <a:gd name="connsiteX19" fmla="*/ 2300287 w 3505200"/>
              <a:gd name="connsiteY19" fmla="*/ 1264295 h 2343612"/>
              <a:gd name="connsiteX20" fmla="*/ 2400300 w 3505200"/>
              <a:gd name="connsiteY20" fmla="*/ 1550045 h 2343612"/>
              <a:gd name="connsiteX21" fmla="*/ 2509837 w 3505200"/>
              <a:gd name="connsiteY21" fmla="*/ 1816745 h 2343612"/>
              <a:gd name="connsiteX22" fmla="*/ 2724150 w 3505200"/>
              <a:gd name="connsiteY22" fmla="*/ 2145357 h 2343612"/>
              <a:gd name="connsiteX23" fmla="*/ 2724150 w 3505200"/>
              <a:gd name="connsiteY23" fmla="*/ 2145357 h 2343612"/>
              <a:gd name="connsiteX24" fmla="*/ 2900362 w 3505200"/>
              <a:gd name="connsiteY24" fmla="*/ 2273945 h 2343612"/>
              <a:gd name="connsiteX25" fmla="*/ 3162300 w 3505200"/>
              <a:gd name="connsiteY25" fmla="*/ 2335857 h 2343612"/>
              <a:gd name="connsiteX26" fmla="*/ 3505200 w 3505200"/>
              <a:gd name="connsiteY26" fmla="*/ 2340620 h 23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05200" h="2343612">
                <a:moveTo>
                  <a:pt x="0" y="2340353"/>
                </a:moveTo>
                <a:lnTo>
                  <a:pt x="242887" y="2340620"/>
                </a:lnTo>
                <a:cubicBezTo>
                  <a:pt x="306387" y="2340665"/>
                  <a:pt x="328613" y="2346970"/>
                  <a:pt x="381000" y="2340620"/>
                </a:cubicBezTo>
                <a:cubicBezTo>
                  <a:pt x="433387" y="2334270"/>
                  <a:pt x="506412" y="2322364"/>
                  <a:pt x="557212" y="2302520"/>
                </a:cubicBezTo>
                <a:cubicBezTo>
                  <a:pt x="608012" y="2282676"/>
                  <a:pt x="641350" y="2255688"/>
                  <a:pt x="685800" y="2221557"/>
                </a:cubicBezTo>
                <a:cubicBezTo>
                  <a:pt x="730250" y="2187426"/>
                  <a:pt x="783431" y="2145357"/>
                  <a:pt x="823912" y="2097732"/>
                </a:cubicBezTo>
                <a:cubicBezTo>
                  <a:pt x="864393" y="2050107"/>
                  <a:pt x="892175" y="1996132"/>
                  <a:pt x="928687" y="1935807"/>
                </a:cubicBezTo>
                <a:cubicBezTo>
                  <a:pt x="965199" y="1875482"/>
                  <a:pt x="1008062" y="1815951"/>
                  <a:pt x="1042987" y="1735782"/>
                </a:cubicBezTo>
                <a:cubicBezTo>
                  <a:pt x="1077912" y="1655613"/>
                  <a:pt x="1104900" y="1556395"/>
                  <a:pt x="1138237" y="1454795"/>
                </a:cubicBezTo>
                <a:cubicBezTo>
                  <a:pt x="1171575" y="1353195"/>
                  <a:pt x="1204118" y="1246832"/>
                  <a:pt x="1243012" y="1126182"/>
                </a:cubicBezTo>
                <a:cubicBezTo>
                  <a:pt x="1281906" y="1005532"/>
                  <a:pt x="1332706" y="845439"/>
                  <a:pt x="1371600" y="730895"/>
                </a:cubicBezTo>
                <a:cubicBezTo>
                  <a:pt x="1410494" y="616351"/>
                  <a:pt x="1443037" y="529403"/>
                  <a:pt x="1476375" y="438915"/>
                </a:cubicBezTo>
                <a:cubicBezTo>
                  <a:pt x="1509713" y="348427"/>
                  <a:pt x="1539875" y="255988"/>
                  <a:pt x="1571625" y="187970"/>
                </a:cubicBezTo>
                <a:cubicBezTo>
                  <a:pt x="1603375" y="119952"/>
                  <a:pt x="1635919" y="61763"/>
                  <a:pt x="1666875" y="30807"/>
                </a:cubicBezTo>
                <a:cubicBezTo>
                  <a:pt x="1697831" y="-149"/>
                  <a:pt x="1724818" y="-3324"/>
                  <a:pt x="1757362" y="2232"/>
                </a:cubicBezTo>
                <a:cubicBezTo>
                  <a:pt x="1789906" y="7788"/>
                  <a:pt x="1828800" y="26045"/>
                  <a:pt x="1862137" y="64145"/>
                </a:cubicBezTo>
                <a:cubicBezTo>
                  <a:pt x="1895474" y="102245"/>
                  <a:pt x="1925980" y="161071"/>
                  <a:pt x="1957387" y="230832"/>
                </a:cubicBezTo>
                <a:cubicBezTo>
                  <a:pt x="1988794" y="300593"/>
                  <a:pt x="2015653" y="385080"/>
                  <a:pt x="2050578" y="482711"/>
                </a:cubicBezTo>
                <a:cubicBezTo>
                  <a:pt x="2085503" y="580342"/>
                  <a:pt x="2125319" y="686356"/>
                  <a:pt x="2166937" y="816620"/>
                </a:cubicBezTo>
                <a:cubicBezTo>
                  <a:pt x="2208555" y="946884"/>
                  <a:pt x="2261393" y="1142058"/>
                  <a:pt x="2300287" y="1264295"/>
                </a:cubicBezTo>
                <a:cubicBezTo>
                  <a:pt x="2339181" y="1386532"/>
                  <a:pt x="2365375" y="1457970"/>
                  <a:pt x="2400300" y="1550045"/>
                </a:cubicBezTo>
                <a:cubicBezTo>
                  <a:pt x="2435225" y="1642120"/>
                  <a:pt x="2455862" y="1717526"/>
                  <a:pt x="2509837" y="1816745"/>
                </a:cubicBezTo>
                <a:cubicBezTo>
                  <a:pt x="2563812" y="1915964"/>
                  <a:pt x="2724150" y="2145357"/>
                  <a:pt x="2724150" y="2145357"/>
                </a:cubicBezTo>
                <a:lnTo>
                  <a:pt x="2724150" y="2145357"/>
                </a:lnTo>
                <a:cubicBezTo>
                  <a:pt x="2753519" y="2166788"/>
                  <a:pt x="2827337" y="2242195"/>
                  <a:pt x="2900362" y="2273945"/>
                </a:cubicBezTo>
                <a:cubicBezTo>
                  <a:pt x="2973387" y="2305695"/>
                  <a:pt x="3061494" y="2324745"/>
                  <a:pt x="3162300" y="2335857"/>
                </a:cubicBezTo>
                <a:cubicBezTo>
                  <a:pt x="3263106" y="2346969"/>
                  <a:pt x="3384153" y="2343794"/>
                  <a:pt x="3505200" y="2340620"/>
                </a:cubicBezTo>
              </a:path>
            </a:pathLst>
          </a:cu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B2BA0577-90F5-47D6-9A3A-F50827062969}"/>
              </a:ext>
            </a:extLst>
          </p:cNvPr>
          <p:cNvCxnSpPr>
            <a:cxnSpLocks/>
          </p:cNvCxnSpPr>
          <p:nvPr/>
        </p:nvCxnSpPr>
        <p:spPr>
          <a:xfrm>
            <a:off x="7966124" y="3644861"/>
            <a:ext cx="398779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8D4AFB7B-3D28-4075-9FC0-D75C93341B40}"/>
              </a:ext>
            </a:extLst>
          </p:cNvPr>
          <p:cNvCxnSpPr>
            <a:cxnSpLocks/>
          </p:cNvCxnSpPr>
          <p:nvPr/>
        </p:nvCxnSpPr>
        <p:spPr>
          <a:xfrm flipH="1" flipV="1">
            <a:off x="9960018" y="2060107"/>
            <a:ext cx="4054" cy="164103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>
                <a:extLst>
                  <a:ext uri="{FF2B5EF4-FFF2-40B4-BE49-F238E27FC236}">
                    <a16:creationId xmlns:a16="http://schemas.microsoft.com/office/drawing/2014/main" id="{9B151C07-9448-4DB4-9F1F-9675280D5433}"/>
                  </a:ext>
                </a:extLst>
              </p:cNvPr>
              <p:cNvSpPr/>
              <p:nvPr/>
            </p:nvSpPr>
            <p:spPr>
              <a:xfrm>
                <a:off x="9982200" y="1933144"/>
                <a:ext cx="121148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églalap 32">
                <a:extLst>
                  <a:ext uri="{FF2B5EF4-FFF2-40B4-BE49-F238E27FC236}">
                    <a16:creationId xmlns:a16="http://schemas.microsoft.com/office/drawing/2014/main" id="{9B151C07-9448-4DB4-9F1F-9675280D5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933144"/>
                <a:ext cx="1211485" cy="404983"/>
              </a:xfrm>
              <a:prstGeom prst="rect">
                <a:avLst/>
              </a:prstGeom>
              <a:blipFill>
                <a:blip r:embed="rId11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églalap 39">
                <a:extLst>
                  <a:ext uri="{FF2B5EF4-FFF2-40B4-BE49-F238E27FC236}">
                    <a16:creationId xmlns:a16="http://schemas.microsoft.com/office/drawing/2014/main" id="{81930F9C-92DD-4B57-8347-D88D70FE73CC}"/>
                  </a:ext>
                </a:extLst>
              </p:cNvPr>
              <p:cNvSpPr/>
              <p:nvPr/>
            </p:nvSpPr>
            <p:spPr>
              <a:xfrm>
                <a:off x="9392492" y="3610191"/>
                <a:ext cx="395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/>
                  <a:t>-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églalap 39">
                <a:extLst>
                  <a:ext uri="{FF2B5EF4-FFF2-40B4-BE49-F238E27FC236}">
                    <a16:creationId xmlns:a16="http://schemas.microsoft.com/office/drawing/2014/main" id="{81930F9C-92DD-4B57-8347-D88D70FE7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92" y="3610191"/>
                <a:ext cx="395493" cy="369332"/>
              </a:xfrm>
              <a:prstGeom prst="rect">
                <a:avLst/>
              </a:prstGeom>
              <a:blipFill>
                <a:blip r:embed="rId12"/>
                <a:stretch>
                  <a:fillRect l="-138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744098DA-ABFF-4536-B13B-52F653566FA2}"/>
              </a:ext>
            </a:extLst>
          </p:cNvPr>
          <p:cNvCxnSpPr/>
          <p:nvPr/>
        </p:nvCxnSpPr>
        <p:spPr>
          <a:xfrm>
            <a:off x="10338598" y="3599544"/>
            <a:ext cx="0" cy="95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FC69C9E7-9C8C-4FA7-93AC-5147DD231245}"/>
              </a:ext>
            </a:extLst>
          </p:cNvPr>
          <p:cNvCxnSpPr/>
          <p:nvPr/>
        </p:nvCxnSpPr>
        <p:spPr>
          <a:xfrm>
            <a:off x="9592473" y="3599544"/>
            <a:ext cx="0" cy="95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CFAFD8A3-EB1E-4E80-AF64-B5F0A6347D28}"/>
              </a:ext>
            </a:extLst>
          </p:cNvPr>
          <p:cNvCxnSpPr/>
          <p:nvPr/>
        </p:nvCxnSpPr>
        <p:spPr>
          <a:xfrm>
            <a:off x="10795798" y="3605894"/>
            <a:ext cx="0" cy="95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83054F6-DEA9-4235-BE04-B02EB0FAD1B1}"/>
              </a:ext>
            </a:extLst>
          </p:cNvPr>
          <p:cNvCxnSpPr/>
          <p:nvPr/>
        </p:nvCxnSpPr>
        <p:spPr>
          <a:xfrm>
            <a:off x="9122867" y="3602719"/>
            <a:ext cx="0" cy="95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églalap 47">
                <a:extLst>
                  <a:ext uri="{FF2B5EF4-FFF2-40B4-BE49-F238E27FC236}">
                    <a16:creationId xmlns:a16="http://schemas.microsoft.com/office/drawing/2014/main" id="{7A2CA0E5-B5FA-464E-BA06-230B1256495D}"/>
                  </a:ext>
                </a:extLst>
              </p:cNvPr>
              <p:cNvSpPr/>
              <p:nvPr/>
            </p:nvSpPr>
            <p:spPr>
              <a:xfrm>
                <a:off x="10154459" y="3586059"/>
                <a:ext cx="377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églalap 47">
                <a:extLst>
                  <a:ext uri="{FF2B5EF4-FFF2-40B4-BE49-F238E27FC236}">
                    <a16:creationId xmlns:a16="http://schemas.microsoft.com/office/drawing/2014/main" id="{7A2CA0E5-B5FA-464E-BA06-230B12564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59" y="3586059"/>
                <a:ext cx="37786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églalap 48">
                <a:extLst>
                  <a:ext uri="{FF2B5EF4-FFF2-40B4-BE49-F238E27FC236}">
                    <a16:creationId xmlns:a16="http://schemas.microsoft.com/office/drawing/2014/main" id="{E2924CB8-8BCF-4948-9E5A-6889A7D7256D}"/>
                  </a:ext>
                </a:extLst>
              </p:cNvPr>
              <p:cNvSpPr/>
              <p:nvPr/>
            </p:nvSpPr>
            <p:spPr>
              <a:xfrm>
                <a:off x="8794485" y="3599110"/>
                <a:ext cx="58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églalap 48">
                <a:extLst>
                  <a:ext uri="{FF2B5EF4-FFF2-40B4-BE49-F238E27FC236}">
                    <a16:creationId xmlns:a16="http://schemas.microsoft.com/office/drawing/2014/main" id="{E2924CB8-8BCF-4948-9E5A-6889A7D72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485" y="3599110"/>
                <a:ext cx="58785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églalap 49">
                <a:extLst>
                  <a:ext uri="{FF2B5EF4-FFF2-40B4-BE49-F238E27FC236}">
                    <a16:creationId xmlns:a16="http://schemas.microsoft.com/office/drawing/2014/main" id="{B649B15D-AD93-40B2-A155-BEEE494F75DB}"/>
                  </a:ext>
                </a:extLst>
              </p:cNvPr>
              <p:cNvSpPr/>
              <p:nvPr/>
            </p:nvSpPr>
            <p:spPr>
              <a:xfrm>
                <a:off x="10501871" y="3599110"/>
                <a:ext cx="510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églalap 49">
                <a:extLst>
                  <a:ext uri="{FF2B5EF4-FFF2-40B4-BE49-F238E27FC236}">
                    <a16:creationId xmlns:a16="http://schemas.microsoft.com/office/drawing/2014/main" id="{B649B15D-AD93-40B2-A155-BEEE494F7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71" y="3599110"/>
                <a:ext cx="51090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églalap 52">
                <a:extLst>
                  <a:ext uri="{FF2B5EF4-FFF2-40B4-BE49-F238E27FC236}">
                    <a16:creationId xmlns:a16="http://schemas.microsoft.com/office/drawing/2014/main" id="{FE95A123-CE6E-4740-AE59-D08095DD514D}"/>
                  </a:ext>
                </a:extLst>
              </p:cNvPr>
              <p:cNvSpPr/>
              <p:nvPr/>
            </p:nvSpPr>
            <p:spPr>
              <a:xfrm>
                <a:off x="9765075" y="3610191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églalap 52">
                <a:extLst>
                  <a:ext uri="{FF2B5EF4-FFF2-40B4-BE49-F238E27FC236}">
                    <a16:creationId xmlns:a16="http://schemas.microsoft.com/office/drawing/2014/main" id="{FE95A123-CE6E-4740-AE59-D08095DD5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075" y="3610191"/>
                <a:ext cx="4660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64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1B8D150-EAF4-4CB6-9736-73674AD8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040010"/>
            <a:ext cx="11620498" cy="37765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E741D5-76E9-4997-93B7-883351BF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13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DF00C72-7073-4668-960A-CC8BD8045F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Odderon observation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model analysis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79F1C06-3FCA-4771-A3DB-27A29869C961}"/>
              </a:ext>
            </a:extLst>
          </p:cNvPr>
          <p:cNvCxnSpPr>
            <a:cxnSpLocks/>
          </p:cNvCxnSpPr>
          <p:nvPr/>
        </p:nvCxnSpPr>
        <p:spPr>
          <a:xfrm>
            <a:off x="0" y="88980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/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/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summing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individual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𝑵𝑫𝑭</m:t>
                    </m:r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values:</a:t>
                </a:r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  <a:blipFill>
                <a:blip r:embed="rId4"/>
                <a:stretch>
                  <a:fillRect l="-1477" t="-11200" r="-1582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/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𝑁𝐷𝐹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𝑁𝐷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B984CB65-0E6E-4A8A-95AB-62569D92E42A}"/>
                  </a:ext>
                </a:extLst>
              </p:cNvPr>
              <p:cNvSpPr/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Stouffner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method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B984CB65-0E6E-4A8A-95AB-62569D92E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  <a:blipFill>
                <a:blip r:embed="rId6"/>
                <a:stretch>
                  <a:fillRect l="-1613" t="-11290" r="-1861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2BB9B7FD-339E-420D-906C-F20186706C97}"/>
                  </a:ext>
                </a:extLst>
              </p:cNvPr>
              <p:cNvSpPr/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2BB9B7FD-339E-420D-906C-F20186706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4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1B8D150-EAF4-4CB6-9736-73674AD8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040010"/>
            <a:ext cx="11620498" cy="37765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E741D5-76E9-4997-93B7-883351BF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14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DF00C72-7073-4668-960A-CC8BD8045F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Odderon observation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model analysis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79F1C06-3FCA-4771-A3DB-27A29869C961}"/>
              </a:ext>
            </a:extLst>
          </p:cNvPr>
          <p:cNvCxnSpPr>
            <a:cxnSpLocks/>
          </p:cNvCxnSpPr>
          <p:nvPr/>
        </p:nvCxnSpPr>
        <p:spPr>
          <a:xfrm>
            <a:off x="0" y="88980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/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/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summing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individual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𝑵𝑫𝑭</m:t>
                    </m:r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values:</a:t>
                </a:r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  <a:blipFill>
                <a:blip r:embed="rId4"/>
                <a:stretch>
                  <a:fillRect l="-1477" t="-11200" r="-1582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/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𝑁𝐷𝐹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𝑁𝐷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églalap 13">
            <a:extLst>
              <a:ext uri="{FF2B5EF4-FFF2-40B4-BE49-F238E27FC236}">
                <a16:creationId xmlns:a16="http://schemas.microsoft.com/office/drawing/2014/main" id="{81F19061-57AF-4C31-A659-38863E3EF363}"/>
              </a:ext>
            </a:extLst>
          </p:cNvPr>
          <p:cNvSpPr/>
          <p:nvPr/>
        </p:nvSpPr>
        <p:spPr>
          <a:xfrm>
            <a:off x="409573" y="3533783"/>
            <a:ext cx="2390775" cy="408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ABE27CCC-54C7-463F-A09C-8FB30129A59E}"/>
              </a:ext>
            </a:extLst>
          </p:cNvPr>
          <p:cNvSpPr/>
          <p:nvPr/>
        </p:nvSpPr>
        <p:spPr>
          <a:xfrm>
            <a:off x="7058027" y="3533782"/>
            <a:ext cx="4724400" cy="408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DCF3C907-23EF-4023-81BE-83646564307F}"/>
                  </a:ext>
                </a:extLst>
              </p:cNvPr>
              <p:cNvSpPr txBox="1"/>
              <p:nvPr/>
            </p:nvSpPr>
            <p:spPr>
              <a:xfrm>
                <a:off x="1314448" y="2219271"/>
                <a:ext cx="956310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rgbClr val="FF0000"/>
                    </a:solidFill>
                  </a:rPr>
                  <a:t>At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least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(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or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Stouffner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method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)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combined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Odderon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signal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from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data-model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comparison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at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two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lowest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energies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DCF3C907-23EF-4023-81BE-83646564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48" y="2219271"/>
                <a:ext cx="9563100" cy="830997"/>
              </a:xfrm>
              <a:prstGeom prst="rect">
                <a:avLst/>
              </a:prstGeom>
              <a:blipFill>
                <a:blip r:embed="rId6"/>
                <a:stretch>
                  <a:fillRect t="-5072" b="-1521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592973AC-4D6B-4D22-8AD5-51A54B87AC98}"/>
                  </a:ext>
                </a:extLst>
              </p:cNvPr>
              <p:cNvSpPr/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Stouffner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method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592973AC-4D6B-4D22-8AD5-51A54B87A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  <a:blipFill>
                <a:blip r:embed="rId7"/>
                <a:stretch>
                  <a:fillRect l="-1613" t="-11290" r="-1861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9F9BC90B-0A66-4B0A-9A0B-A6E8E67250E9}"/>
                  </a:ext>
                </a:extLst>
              </p:cNvPr>
              <p:cNvSpPr/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9F9BC90B-0A66-4B0A-9A0B-A6E8E6725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6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1B8D150-EAF4-4CB6-9736-73674AD8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040010"/>
            <a:ext cx="11620498" cy="37765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E741D5-76E9-4997-93B7-883351BF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15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DF00C72-7073-4668-960A-CC8BD8045F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Odderon observation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model analysis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79F1C06-3FCA-4771-A3DB-27A29869C961}"/>
              </a:ext>
            </a:extLst>
          </p:cNvPr>
          <p:cNvCxnSpPr>
            <a:cxnSpLocks/>
          </p:cNvCxnSpPr>
          <p:nvPr/>
        </p:nvCxnSpPr>
        <p:spPr>
          <a:xfrm>
            <a:off x="0" y="88980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/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8E7C7EC2-5458-4A22-AAE0-6F0F73D30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50" y="5732935"/>
                <a:ext cx="178286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/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summing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individual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𝑵𝑫𝑭</m:t>
                    </m:r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values:</a:t>
                </a:r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7CBA6B83-CB7E-40ED-9DD8-16AA69F0B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8" y="4925729"/>
                <a:ext cx="5778502" cy="764633"/>
              </a:xfrm>
              <a:prstGeom prst="rect">
                <a:avLst/>
              </a:prstGeom>
              <a:blipFill>
                <a:blip r:embed="rId4"/>
                <a:stretch>
                  <a:fillRect l="-1477" t="-11200" r="-1582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/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𝑁𝐷𝐹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𝑁𝐷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CCFBAF1B-8185-4263-A9E7-D83EE7B85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50" y="5690362"/>
                <a:ext cx="2453044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églalap 13">
            <a:extLst>
              <a:ext uri="{FF2B5EF4-FFF2-40B4-BE49-F238E27FC236}">
                <a16:creationId xmlns:a16="http://schemas.microsoft.com/office/drawing/2014/main" id="{81F19061-57AF-4C31-A659-38863E3EF363}"/>
              </a:ext>
            </a:extLst>
          </p:cNvPr>
          <p:cNvSpPr/>
          <p:nvPr/>
        </p:nvSpPr>
        <p:spPr>
          <a:xfrm>
            <a:off x="409573" y="3533783"/>
            <a:ext cx="2390775" cy="408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ABE27CCC-54C7-463F-A09C-8FB30129A59E}"/>
              </a:ext>
            </a:extLst>
          </p:cNvPr>
          <p:cNvSpPr/>
          <p:nvPr/>
        </p:nvSpPr>
        <p:spPr>
          <a:xfrm>
            <a:off x="7058027" y="3533782"/>
            <a:ext cx="4724400" cy="408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071F67D-6EA3-444A-9C49-E7692B53A1BF}"/>
              </a:ext>
            </a:extLst>
          </p:cNvPr>
          <p:cNvSpPr/>
          <p:nvPr/>
        </p:nvSpPr>
        <p:spPr>
          <a:xfrm>
            <a:off x="409572" y="4327877"/>
            <a:ext cx="2390775" cy="4080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E24D088-296D-4DC6-8538-9C92AC221BDA}"/>
              </a:ext>
            </a:extLst>
          </p:cNvPr>
          <p:cNvSpPr/>
          <p:nvPr/>
        </p:nvSpPr>
        <p:spPr>
          <a:xfrm>
            <a:off x="7058027" y="4303701"/>
            <a:ext cx="4724400" cy="4080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DCF3C907-23EF-4023-81BE-83646564307F}"/>
                  </a:ext>
                </a:extLst>
              </p:cNvPr>
              <p:cNvSpPr txBox="1"/>
              <p:nvPr/>
            </p:nvSpPr>
            <p:spPr>
              <a:xfrm>
                <a:off x="1314448" y="2219271"/>
                <a:ext cx="956310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rgbClr val="FF0000"/>
                    </a:solidFill>
                  </a:rPr>
                  <a:t>At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least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(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or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Stouffner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method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)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combined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Odderon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signal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from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data-model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comparison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at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two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lowest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energies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DCF3C907-23EF-4023-81BE-83646564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48" y="2219271"/>
                <a:ext cx="9563100" cy="830997"/>
              </a:xfrm>
              <a:prstGeom prst="rect">
                <a:avLst/>
              </a:prstGeom>
              <a:blipFill>
                <a:blip r:embed="rId6"/>
                <a:stretch>
                  <a:fillRect t="-5072" b="-1521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1502EA3-3A0E-49C1-8C65-CEBE63C57139}"/>
                  </a:ext>
                </a:extLst>
              </p:cNvPr>
              <p:cNvSpPr txBox="1"/>
              <p:nvPr/>
            </p:nvSpPr>
            <p:spPr>
              <a:xfrm>
                <a:off x="1314448" y="3261486"/>
                <a:ext cx="956310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(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or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by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Stouffner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method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)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combined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Odderon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signal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from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data-model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comparison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at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all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four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energies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1502EA3-3A0E-49C1-8C65-CEBE63C5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48" y="3261486"/>
                <a:ext cx="9563100" cy="830997"/>
              </a:xfrm>
              <a:prstGeom prst="rect">
                <a:avLst/>
              </a:prstGeom>
              <a:blipFill>
                <a:blip r:embed="rId7"/>
                <a:stretch>
                  <a:fillRect t="-5072" b="-1521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FDA4EAFE-93C0-4F4E-A6A4-88B26A4BFF53}"/>
                  </a:ext>
                </a:extLst>
              </p:cNvPr>
              <p:cNvSpPr/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combination of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significances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Stouffner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method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FDA4EAFE-93C0-4F4E-A6A4-88B26A4BF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68" y="4948328"/>
                <a:ext cx="4907932" cy="757130"/>
              </a:xfrm>
              <a:prstGeom prst="rect">
                <a:avLst/>
              </a:prstGeom>
              <a:blipFill>
                <a:blip r:embed="rId8"/>
                <a:stretch>
                  <a:fillRect l="-1613" t="-11290" r="-1861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8BEED735-3348-46F0-A8B8-E94FDF325CE2}"/>
                  </a:ext>
                </a:extLst>
              </p:cNvPr>
              <p:cNvSpPr/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hu-HU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hu-HU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8BEED735-3348-46F0-A8B8-E94FDF325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49" y="5719579"/>
                <a:ext cx="1685846" cy="915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57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ím 1">
            <a:extLst>
              <a:ext uri="{FF2B5EF4-FFF2-40B4-BE49-F238E27FC236}">
                <a16:creationId xmlns:a16="http://schemas.microsoft.com/office/drawing/2014/main" id="{2A9D97EC-DB47-4244-933C-3A925C588846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H(x)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scaling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36ED6AB3-7364-4B29-AAD7-037210E4A1D2}"/>
                  </a:ext>
                </a:extLst>
              </p:cNvPr>
              <p:cNvSpPr/>
              <p:nvPr/>
            </p:nvSpPr>
            <p:spPr>
              <a:xfrm>
                <a:off x="337575" y="3058978"/>
                <a:ext cx="11092426" cy="3520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 err="1">
                    <a:solidFill>
                      <a:srgbClr val="002060"/>
                    </a:solidFill>
                  </a:rPr>
                  <a:t>conditions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for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ReBB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model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H(x)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scaling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to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be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present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energy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independen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ce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for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(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or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energy dependence 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of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the scale parameters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is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determined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by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FF0000"/>
                    </a:solidFill>
                  </a:rPr>
                  <a:t>same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factorizable</a:t>
                </a:r>
                <a:r>
                  <a:rPr lang="hu-HU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scaling function</a:t>
                </a:r>
                <a:endParaRPr lang="hu-HU" sz="2400" b="1" dirty="0">
                  <a:solidFill>
                    <a:srgbClr val="FF000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lvl="1"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36ED6AB3-7364-4B29-AAD7-037210E4A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5" y="3058978"/>
                <a:ext cx="11092426" cy="3520964"/>
              </a:xfrm>
              <a:prstGeom prst="rect">
                <a:avLst/>
              </a:prstGeom>
              <a:blipFill>
                <a:blip r:embed="rId3"/>
                <a:stretch>
                  <a:fillRect l="-714" t="-2426" r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2F1B895-EAD7-408D-A071-4AA8B1794976}"/>
                  </a:ext>
                </a:extLst>
              </p:cNvPr>
              <p:cNvSpPr txBox="1"/>
              <p:nvPr/>
            </p:nvSpPr>
            <p:spPr>
              <a:xfrm>
                <a:off x="2986268" y="4026057"/>
                <a:ext cx="1645001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2F1B895-EAD7-408D-A071-4AA8B1794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8" y="4026057"/>
                <a:ext cx="1645001" cy="338554"/>
              </a:xfrm>
              <a:prstGeom prst="rect">
                <a:avLst/>
              </a:prstGeom>
              <a:blipFill>
                <a:blip r:embed="rId4"/>
                <a:stretch>
                  <a:fillRect l="-1838" b="-120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5327151E-EC7B-45B4-A76B-B25A5EB15178}"/>
                  </a:ext>
                </a:extLst>
              </p:cNvPr>
              <p:cNvSpPr/>
              <p:nvPr/>
            </p:nvSpPr>
            <p:spPr>
              <a:xfrm>
                <a:off x="5076056" y="5454796"/>
                <a:ext cx="2649828" cy="43088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5327151E-EC7B-45B4-A76B-B25A5EB15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454796"/>
                <a:ext cx="2649828" cy="430887"/>
              </a:xfrm>
              <a:prstGeom prst="rect">
                <a:avLst/>
              </a:prstGeom>
              <a:blipFill>
                <a:blip r:embed="rId5"/>
                <a:stretch>
                  <a:fillRect b="-15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DB9C8A93-33E8-4145-8643-EC8A91C7BB02}"/>
                  </a:ext>
                </a:extLst>
              </p:cNvPr>
              <p:cNvSpPr/>
              <p:nvPr/>
            </p:nvSpPr>
            <p:spPr>
              <a:xfrm>
                <a:off x="1998112" y="5432378"/>
                <a:ext cx="2633157" cy="45698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DB9C8A93-33E8-4145-8643-EC8A91C7B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12" y="5432378"/>
                <a:ext cx="2633157" cy="45698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églalap 24">
                <a:extLst>
                  <a:ext uri="{FF2B5EF4-FFF2-40B4-BE49-F238E27FC236}">
                    <a16:creationId xmlns:a16="http://schemas.microsoft.com/office/drawing/2014/main" id="{D257E442-0543-499B-BDBB-A402FBF6979F}"/>
                  </a:ext>
                </a:extLst>
              </p:cNvPr>
              <p:cNvSpPr/>
              <p:nvPr/>
            </p:nvSpPr>
            <p:spPr>
              <a:xfrm>
                <a:off x="8170671" y="5416589"/>
                <a:ext cx="2896690" cy="45698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églalap 24">
                <a:extLst>
                  <a:ext uri="{FF2B5EF4-FFF2-40B4-BE49-F238E27FC236}">
                    <a16:creationId xmlns:a16="http://schemas.microsoft.com/office/drawing/2014/main" id="{D257E442-0543-499B-BDBB-A402FBF69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671" y="5416589"/>
                <a:ext cx="2896690" cy="456985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843CD076-6943-411D-A2DF-EE988019DA17}"/>
                  </a:ext>
                </a:extLst>
              </p:cNvPr>
              <p:cNvSpPr/>
              <p:nvPr/>
            </p:nvSpPr>
            <p:spPr>
              <a:xfrm>
                <a:off x="6095998" y="3949124"/>
                <a:ext cx="2032928" cy="43088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hu-HU" sz="2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843CD076-6943-411D-A2DF-EE988019D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3949124"/>
                <a:ext cx="2032928" cy="430887"/>
              </a:xfrm>
              <a:prstGeom prst="rect">
                <a:avLst/>
              </a:prstGeom>
              <a:blipFill>
                <a:blip r:embed="rId9"/>
                <a:stretch>
                  <a:fillRect b="-68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CC26EDED-05AD-431B-A912-559B8939E0CD}"/>
                  </a:ext>
                </a:extLst>
              </p:cNvPr>
              <p:cNvSpPr/>
              <p:nvPr/>
            </p:nvSpPr>
            <p:spPr>
              <a:xfrm>
                <a:off x="5515909" y="3895136"/>
                <a:ext cx="53342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z="3000" dirty="0">
                    <a:solidFill>
                      <a:srgbClr val="002060"/>
                    </a:solidFill>
                  </a:rPr>
                  <a:t>(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or</a:t>
                </a:r>
                <a:r>
                  <a:rPr lang="hu-HU" sz="3000" dirty="0">
                    <a:solidFill>
                      <a:srgbClr val="002060"/>
                    </a:solidFill>
                  </a:rPr>
                  <a:t>                         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since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CC26EDED-05AD-431B-A912-559B8939E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09" y="3895136"/>
                <a:ext cx="5334250" cy="553998"/>
              </a:xfrm>
              <a:prstGeom prst="rect">
                <a:avLst/>
              </a:prstGeom>
              <a:blipFill>
                <a:blip r:embed="rId10"/>
                <a:stretch>
                  <a:fillRect l="-2743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6D7C9DA9-BC97-44C0-B17A-CE433FF98515}"/>
                  </a:ext>
                </a:extLst>
              </p:cNvPr>
              <p:cNvSpPr/>
              <p:nvPr/>
            </p:nvSpPr>
            <p:spPr>
              <a:xfrm>
                <a:off x="3208873" y="6143348"/>
                <a:ext cx="5654625" cy="436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hu-HU" sz="24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hu-HU" sz="2400" dirty="0">
                    <a:solidFill>
                      <a:srgbClr val="002060"/>
                    </a:solidFill>
                  </a:rPr>
                  <a:t> is a </a:t>
                </a:r>
                <a:r>
                  <a:rPr lang="en-US" sz="2400" dirty="0">
                    <a:solidFill>
                      <a:srgbClr val="002060"/>
                    </a:solidFill>
                  </a:rPr>
                  <a:t>reference energy to be chosen</a:t>
                </a:r>
                <a:r>
                  <a:rPr lang="hu-HU" sz="24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6D7C9DA9-BC97-44C0-B17A-CE433FF98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73" y="6143348"/>
                <a:ext cx="5654625" cy="436594"/>
              </a:xfrm>
              <a:prstGeom prst="rect">
                <a:avLst/>
              </a:prstGeom>
              <a:blipFill>
                <a:blip r:embed="rId11"/>
                <a:stretch>
                  <a:fillRect t="-18310" r="-647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>
                <a:extLst>
                  <a:ext uri="{FF2B5EF4-FFF2-40B4-BE49-F238E27FC236}">
                    <a16:creationId xmlns:a16="http://schemas.microsoft.com/office/drawing/2014/main" id="{9C0B0E33-269E-408B-90FB-DDDF8674FA38}"/>
                  </a:ext>
                </a:extLst>
              </p:cNvPr>
              <p:cNvSpPr/>
              <p:nvPr/>
            </p:nvSpPr>
            <p:spPr>
              <a:xfrm>
                <a:off x="337574" y="972317"/>
                <a:ext cx="11752826" cy="1826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the H(x)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scaling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is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present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in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energy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range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if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marL="342900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    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scaling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function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is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energy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independent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in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that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range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i.e.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églalap 16">
                <a:extLst>
                  <a:ext uri="{FF2B5EF4-FFF2-40B4-BE49-F238E27FC236}">
                    <a16:creationId xmlns:a16="http://schemas.microsoft.com/office/drawing/2014/main" id="{9C0B0E33-269E-408B-90FB-DDDF8674F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4" y="972317"/>
                <a:ext cx="11752826" cy="1826590"/>
              </a:xfrm>
              <a:prstGeom prst="rect">
                <a:avLst/>
              </a:prstGeom>
              <a:blipFill>
                <a:blip r:embed="rId12"/>
                <a:stretch>
                  <a:fillRect l="-674" t="-4013" b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2C5957D7-13B6-4DCB-83DB-FB860CB45237}"/>
                  </a:ext>
                </a:extLst>
              </p:cNvPr>
              <p:cNvSpPr txBox="1"/>
              <p:nvPr/>
            </p:nvSpPr>
            <p:spPr>
              <a:xfrm>
                <a:off x="3963178" y="1450119"/>
                <a:ext cx="4501617" cy="84132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u-HU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𝑡𝐵</m:t>
                              </m:r>
                            </m:e>
                            <m:sub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2C5957D7-13B6-4DCB-83DB-FB860CB4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178" y="1450119"/>
                <a:ext cx="4501617" cy="8413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B267418-93D0-4DBE-AD81-1727B3D8E55C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 számának helye 11">
            <a:extLst>
              <a:ext uri="{FF2B5EF4-FFF2-40B4-BE49-F238E27FC236}">
                <a16:creationId xmlns:a16="http://schemas.microsoft.com/office/drawing/2014/main" id="{03AC2664-BDEF-43D5-89B6-DD7924B9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16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391665C-B080-488E-9997-4B66D408B071}"/>
              </a:ext>
            </a:extLst>
          </p:cNvPr>
          <p:cNvSpPr/>
          <p:nvPr/>
        </p:nvSpPr>
        <p:spPr>
          <a:xfrm>
            <a:off x="7987141" y="2993142"/>
            <a:ext cx="4204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T.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Csörgő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T.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Novák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R.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Pasechnik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Ster</a:t>
            </a:r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and I. Szanyi, Eur. Phys. J. C 81, 180 (2021)</a:t>
            </a:r>
          </a:p>
        </p:txBody>
      </p:sp>
    </p:spTree>
    <p:extLst>
      <p:ext uri="{BB962C8B-B14F-4D97-AF65-F5344CB8AC3E}">
        <p14:creationId xmlns:p14="http://schemas.microsoft.com/office/powerpoint/2010/main" val="227609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97025BCB-E53A-4167-B97E-38AF1102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24" y="1014309"/>
            <a:ext cx="4039867" cy="562923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711C2F-88DE-482D-BCAE-52EDFFC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17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79E7F07-4314-4186-A200-160F5868A8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H(x)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A9721D7-739D-4E15-AB7A-CF33B7CCD4E0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2B68D75C-06C0-494E-9EA3-7131A3EF33B8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EB0D462-64CE-4AE0-B194-D0F11FDC86E8}"/>
              </a:ext>
            </a:extLst>
          </p:cNvPr>
          <p:cNvSpPr txBox="1"/>
          <p:nvPr/>
        </p:nvSpPr>
        <p:spPr>
          <a:xfrm>
            <a:off x="7575967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assuming</a:t>
            </a:r>
            <a:r>
              <a:rPr lang="hu-HU" sz="1200" b="1" dirty="0">
                <a:solidFill>
                  <a:srgbClr val="FF0000"/>
                </a:solidFill>
              </a:rPr>
              <a:t> 4 % </a:t>
            </a:r>
            <a:r>
              <a:rPr lang="hu-HU" sz="1200" b="1" dirty="0" err="1">
                <a:solidFill>
                  <a:srgbClr val="FF0000"/>
                </a:solidFill>
              </a:rPr>
              <a:t>normalization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uncertainty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182634-63F1-463B-AE20-7C9E1525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2" y="866937"/>
            <a:ext cx="4039867" cy="56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97025BCB-E53A-4167-B97E-38AF1102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24" y="1014309"/>
            <a:ext cx="4039867" cy="562923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711C2F-88DE-482D-BCAE-52EDFFC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18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79E7F07-4314-4186-A200-160F5868A8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H(x)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A9721D7-739D-4E15-AB7A-CF33B7CCD4E0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2B68D75C-06C0-494E-9EA3-7131A3EF33B8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EB0D462-64CE-4AE0-B194-D0F11FDC86E8}"/>
              </a:ext>
            </a:extLst>
          </p:cNvPr>
          <p:cNvSpPr txBox="1"/>
          <p:nvPr/>
        </p:nvSpPr>
        <p:spPr>
          <a:xfrm>
            <a:off x="7575967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assuming</a:t>
            </a:r>
            <a:r>
              <a:rPr lang="hu-HU" sz="1200" b="1" dirty="0">
                <a:solidFill>
                  <a:srgbClr val="FF0000"/>
                </a:solidFill>
              </a:rPr>
              <a:t> 4 % </a:t>
            </a:r>
            <a:r>
              <a:rPr lang="hu-HU" sz="1200" b="1" dirty="0" err="1">
                <a:solidFill>
                  <a:srgbClr val="FF0000"/>
                </a:solidFill>
              </a:rPr>
              <a:t>normalization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uncertainty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182634-63F1-463B-AE20-7C9E1525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2" y="866937"/>
            <a:ext cx="4039867" cy="567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3BEA4E4F-892D-44B9-8136-27786B911EE7}"/>
                  </a:ext>
                </a:extLst>
              </p:cNvPr>
              <p:cNvSpPr txBox="1"/>
              <p:nvPr/>
            </p:nvSpPr>
            <p:spPr>
              <a:xfrm>
                <a:off x="1556941" y="4713204"/>
                <a:ext cx="4275179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ReBB H(x)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description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is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acceptable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in a more limited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range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0.37 ≤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≤0.97</m:t>
                    </m:r>
                  </m:oMath>
                </a14:m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GeV</a:t>
                </a:r>
                <a:r>
                  <a:rPr lang="hu-HU" sz="2400" b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3BEA4E4F-892D-44B9-8136-27786B91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41" y="4713204"/>
                <a:ext cx="4275179" cy="1200329"/>
              </a:xfrm>
              <a:prstGeom prst="rect">
                <a:avLst/>
              </a:prstGeom>
              <a:blipFill>
                <a:blip r:embed="rId5"/>
                <a:stretch>
                  <a:fillRect l="-426" t="-3518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1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97025BCB-E53A-4167-B97E-38AF1102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24" y="1014309"/>
            <a:ext cx="4039867" cy="562923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711C2F-88DE-482D-BCAE-52EDFFC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19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79E7F07-4314-4186-A200-160F5868A8F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H(x)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A9721D7-739D-4E15-AB7A-CF33B7CCD4E0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2B68D75C-06C0-494E-9EA3-7131A3EF33B8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EB0D462-64CE-4AE0-B194-D0F11FDC86E8}"/>
              </a:ext>
            </a:extLst>
          </p:cNvPr>
          <p:cNvSpPr txBox="1"/>
          <p:nvPr/>
        </p:nvSpPr>
        <p:spPr>
          <a:xfrm>
            <a:off x="7575967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assuming</a:t>
            </a:r>
            <a:r>
              <a:rPr lang="hu-HU" sz="1200" b="1" dirty="0">
                <a:solidFill>
                  <a:srgbClr val="FF0000"/>
                </a:solidFill>
              </a:rPr>
              <a:t> 4 % </a:t>
            </a:r>
            <a:r>
              <a:rPr lang="hu-HU" sz="1200" b="1" dirty="0" err="1">
                <a:solidFill>
                  <a:srgbClr val="FF0000"/>
                </a:solidFill>
              </a:rPr>
              <a:t>normalization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uncertainty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182634-63F1-463B-AE20-7C9E1525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2" y="866937"/>
            <a:ext cx="4039867" cy="567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3BEA4E4F-892D-44B9-8136-27786B911EE7}"/>
                  </a:ext>
                </a:extLst>
              </p:cNvPr>
              <p:cNvSpPr txBox="1"/>
              <p:nvPr/>
            </p:nvSpPr>
            <p:spPr>
              <a:xfrm>
                <a:off x="1556941" y="4713204"/>
                <a:ext cx="4275179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ReBB H(x)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description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is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acceptable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in a more limited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range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0.37 ≤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≤0.97</m:t>
                    </m:r>
                  </m:oMath>
                </a14:m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GeV</a:t>
                </a:r>
                <a:r>
                  <a:rPr lang="hu-HU" sz="2400" b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3BEA4E4F-892D-44B9-8136-27786B91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41" y="4713204"/>
                <a:ext cx="4275179" cy="1200329"/>
              </a:xfrm>
              <a:prstGeom prst="rect">
                <a:avLst/>
              </a:prstGeom>
              <a:blipFill>
                <a:blip r:embed="rId5"/>
                <a:stretch>
                  <a:fillRect l="-426" t="-3518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E07E2070-81DA-4547-934B-0EAAAC4CB3C5}"/>
                  </a:ext>
                </a:extLst>
              </p:cNvPr>
              <p:cNvSpPr txBox="1"/>
              <p:nvPr/>
            </p:nvSpPr>
            <p:spPr>
              <a:xfrm>
                <a:off x="6359881" y="3910890"/>
                <a:ext cx="4365812" cy="2308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if a 4.5%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normalisation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uncertainty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is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assumed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,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H(x)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description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is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acceptable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in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validity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range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of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0.37 ≤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≤1.2</m:t>
                    </m:r>
                  </m:oMath>
                </a14:m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GeV</a:t>
                </a:r>
                <a:r>
                  <a:rPr lang="hu-HU" sz="2400" b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hu-HU" sz="2400" dirty="0">
                    <a:solidFill>
                      <a:schemeClr val="accent2"/>
                    </a:solidFill>
                  </a:rPr>
                  <a:t> 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E07E2070-81DA-4547-934B-0EAAAC4CB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81" y="3910890"/>
                <a:ext cx="4365812" cy="2308324"/>
              </a:xfrm>
              <a:prstGeom prst="rect">
                <a:avLst/>
              </a:prstGeom>
              <a:blipFill>
                <a:blip r:embed="rId6"/>
                <a:stretch>
                  <a:fillRect t="-1842" b="-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7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555497" y="1711767"/>
            <a:ext cx="1040098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q</a:t>
            </a:r>
            <a:r>
              <a:rPr lang="en-US" sz="2400" b="1" dirty="0">
                <a:solidFill>
                  <a:srgbClr val="002060"/>
                </a:solidFill>
              </a:rPr>
              <a:t>uark</a:t>
            </a:r>
            <a:r>
              <a:rPr lang="hu-HU" sz="2400" b="1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diquark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distribution inside the </a:t>
            </a:r>
            <a:r>
              <a:rPr lang="hu-HU" sz="2400" b="1" dirty="0">
                <a:solidFill>
                  <a:srgbClr val="002060"/>
                </a:solidFill>
              </a:rPr>
              <a:t>proton: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i</a:t>
            </a:r>
            <a:r>
              <a:rPr lang="en-US" sz="2400" b="1" dirty="0">
                <a:solidFill>
                  <a:srgbClr val="002060"/>
                </a:solidFill>
              </a:rPr>
              <a:t>nteraction 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probability of </a:t>
            </a:r>
            <a:r>
              <a:rPr lang="hu-HU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constituents</a:t>
            </a:r>
            <a:r>
              <a:rPr lang="hu-HU" sz="2400" b="1" dirty="0">
                <a:solidFill>
                  <a:srgbClr val="002060"/>
                </a:solidFill>
              </a:rPr>
              <a:t>: 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i</a:t>
            </a:r>
            <a:r>
              <a:rPr lang="en-US" sz="2400" b="1" dirty="0">
                <a:solidFill>
                  <a:srgbClr val="002060"/>
                </a:solidFill>
              </a:rPr>
              <a:t>nelastic cross-sections of quark, diquark scatterings </a:t>
            </a:r>
            <a:r>
              <a:rPr lang="hu-HU" sz="2400" b="1" dirty="0">
                <a:solidFill>
                  <a:srgbClr val="002060"/>
                </a:solidFill>
              </a:rPr>
              <a:t>:</a:t>
            </a:r>
          </a:p>
          <a:p>
            <a:pPr marL="4000500" lvl="8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4000500" lvl="8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free parameters:</a:t>
            </a:r>
          </a:p>
        </p:txBody>
      </p:sp>
      <p:sp>
        <p:nvSpPr>
          <p:cNvPr id="10" name="Téglalap 9"/>
          <p:cNvSpPr/>
          <p:nvPr/>
        </p:nvSpPr>
        <p:spPr>
          <a:xfrm>
            <a:off x="8647636" y="5455645"/>
            <a:ext cx="3360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Proton-</a:t>
            </a:r>
            <a:r>
              <a:rPr lang="hu-HU" b="1" dirty="0"/>
              <a:t>(</a:t>
            </a:r>
            <a:r>
              <a:rPr lang="hu-HU" b="1" dirty="0" err="1"/>
              <a:t>anti</a:t>
            </a:r>
            <a:r>
              <a:rPr lang="hu-HU" b="1" dirty="0"/>
              <a:t>)</a:t>
            </a:r>
            <a:r>
              <a:rPr lang="en-US" b="1" dirty="0"/>
              <a:t>proton scattering in the quark-diquark model</a:t>
            </a:r>
            <a:r>
              <a:rPr lang="hu-HU" b="1" dirty="0"/>
              <a:t> (Glauber </a:t>
            </a:r>
            <a:r>
              <a:rPr lang="hu-HU" b="1" dirty="0" err="1"/>
              <a:t>style</a:t>
            </a:r>
            <a:r>
              <a:rPr lang="hu-HU" b="1" dirty="0"/>
              <a:t> </a:t>
            </a:r>
            <a:r>
              <a:rPr lang="hu-HU" b="1" dirty="0" err="1"/>
              <a:t>calculation</a:t>
            </a:r>
            <a:r>
              <a:rPr lang="hu-HU" b="1" dirty="0"/>
              <a:t>).</a:t>
            </a: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</a:t>
            </a:fld>
            <a:endParaRPr lang="hu-HU" dirty="0"/>
          </a:p>
        </p:txBody>
      </p:sp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54414"/>
              </p:ext>
            </p:extLst>
          </p:nvPr>
        </p:nvGraphicFramePr>
        <p:xfrm>
          <a:off x="8620865" y="1922190"/>
          <a:ext cx="3370423" cy="646168"/>
        </p:xfrm>
        <a:graphic>
          <a:graphicData uri="http://schemas.openxmlformats.org/drawingml/2006/table">
            <a:tbl>
              <a:tblPr/>
              <a:tblGrid>
                <a:gridCol w="3370423">
                  <a:extLst>
                    <a:ext uri="{9D8B030D-6E8A-4147-A177-3AD203B41FA5}">
                      <a16:colId xmlns:a16="http://schemas.microsoft.com/office/drawing/2014/main" val="4027371175"/>
                    </a:ext>
                  </a:extLst>
                </a:gridCol>
              </a:tblGrid>
              <a:tr h="64616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/>
                          <a:hlinkClick r:id="rId3"/>
                        </a:rPr>
                        <a:t>A. Bialas, A. Bzdak</a:t>
                      </a:r>
                      <a:r>
                        <a:rPr lang="hu-HU" sz="1800" b="1" u="sng" baseline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hu-HU" sz="1800" b="1" u="sng" baseline="0" dirty="0" err="1">
                          <a:solidFill>
                            <a:srgbClr val="0070C0"/>
                          </a:solidFill>
                          <a:effectLst/>
                        </a:rPr>
                        <a:t>Acta</a:t>
                      </a:r>
                      <a:r>
                        <a:rPr lang="hu-HU" sz="1800" b="1" u="sng" baseline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hu-HU" sz="1800" b="1" u="sng" baseline="0" dirty="0" err="1">
                          <a:solidFill>
                            <a:srgbClr val="0070C0"/>
                          </a:solidFill>
                          <a:effectLst/>
                        </a:rPr>
                        <a:t>Phys.Polon</a:t>
                      </a:r>
                      <a:r>
                        <a:rPr lang="hu-HU" sz="1800" b="1" u="sng" baseline="0" dirty="0">
                          <a:solidFill>
                            <a:srgbClr val="0070C0"/>
                          </a:solidFill>
                          <a:effectLst/>
                        </a:rPr>
                        <a:t>. B 38, 159-168 (2007)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18651"/>
                  </a:ext>
                </a:extLst>
              </a:tr>
            </a:tbl>
          </a:graphicData>
        </a:graphic>
      </p:graphicFrame>
      <p:sp>
        <p:nvSpPr>
          <p:cNvPr id="21" name="Cím 1"/>
          <p:cNvSpPr txBox="1">
            <a:spLocks/>
          </p:cNvSpPr>
          <p:nvPr/>
        </p:nvSpPr>
        <p:spPr>
          <a:xfrm>
            <a:off x="-1" y="1206"/>
            <a:ext cx="12191999" cy="85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Bialas-Bzdak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p=(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q,d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565147" y="974288"/>
                <a:ext cx="9391338" cy="7484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hu-HU" sz="2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u-HU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hu-HU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hu-HU" sz="2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2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hu-HU" sz="2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hu-HU" sz="2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hu-HU" sz="2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u-HU" sz="2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u-HU" sz="2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hu-HU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47" y="974288"/>
                <a:ext cx="9391338" cy="748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874964" y="2070389"/>
                <a:ext cx="4765600" cy="9863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hu-HU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hu-HU" sz="2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hu-H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𝑞𝑑</m:t>
                              </m:r>
                            </m:sub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hu-HU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2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𝑞𝑑</m:t>
                                  </m:r>
                                </m:sub>
                                <m:sup>
                                  <m: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64" y="2070389"/>
                <a:ext cx="4765600" cy="986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5856903" y="2215521"/>
                <a:ext cx="955646" cy="6456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3" y="2215521"/>
                <a:ext cx="955646" cy="645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1149502" y="3469680"/>
                <a:ext cx="6614055" cy="8215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hu-HU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hu-HU" sz="2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hu-HU" sz="2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u-HU" sz="2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u-HU" sz="2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hu-HU" sz="220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hu-HU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𝑎𝑏</m:t>
                                      </m:r>
                                    </m:sub>
                                  </m:sSub>
                                  <m:r>
                                    <a:rPr lang="hu-HU" sz="220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hu-HU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hu-HU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hu-HU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u-HU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hu-HU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u-HU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hu-HU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hu-HU" sz="220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02" y="3469680"/>
                <a:ext cx="6614055" cy="8215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1069916" y="4369545"/>
                <a:ext cx="2944011" cy="4929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hu-H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hu-HU" sz="2200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16" y="4369545"/>
                <a:ext cx="2944011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/>
              <p:cNvSpPr/>
              <p:nvPr/>
            </p:nvSpPr>
            <p:spPr>
              <a:xfrm>
                <a:off x="4102574" y="4377624"/>
                <a:ext cx="1994392" cy="4444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74" y="4377624"/>
                <a:ext cx="1994392" cy="444417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6194076" y="4379320"/>
                <a:ext cx="1566454" cy="4308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hu-HU" sz="2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2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u-HU" sz="2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hu-HU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hu-HU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76" y="4379320"/>
                <a:ext cx="1566454" cy="430887"/>
              </a:xfrm>
              <a:prstGeom prst="rect">
                <a:avLst/>
              </a:prstGeom>
              <a:blipFill>
                <a:blip r:embed="rId11"/>
                <a:stretch>
                  <a:fillRect b="-178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églalap 27"/>
              <p:cNvSpPr/>
              <p:nvPr/>
            </p:nvSpPr>
            <p:spPr>
              <a:xfrm>
                <a:off x="689094" y="5302600"/>
                <a:ext cx="3532249" cy="10997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sz="220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hu-HU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220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hu-HU" sz="22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églalap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94" y="5302600"/>
                <a:ext cx="3532249" cy="10997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églalap 31"/>
              <p:cNvSpPr/>
              <p:nvPr/>
            </p:nvSpPr>
            <p:spPr>
              <a:xfrm>
                <a:off x="4602056" y="5368279"/>
                <a:ext cx="3968587" cy="4569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𝑞𝑞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𝑞𝑑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𝑑𝑑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:2 :4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Téglalap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56" y="5368279"/>
                <a:ext cx="3968587" cy="456985"/>
              </a:xfrm>
              <a:prstGeom prst="rect">
                <a:avLst/>
              </a:prstGeom>
              <a:blipFill>
                <a:blip r:embed="rId13"/>
                <a:stretch>
                  <a:fillRect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/>
              <p:cNvSpPr/>
              <p:nvPr/>
            </p:nvSpPr>
            <p:spPr>
              <a:xfrm>
                <a:off x="4694538" y="6230352"/>
                <a:ext cx="2456891" cy="4569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𝑞𝑑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églalap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38" y="6230352"/>
                <a:ext cx="2456891" cy="456985"/>
              </a:xfrm>
              <a:prstGeom prst="rect">
                <a:avLst/>
              </a:prstGeom>
              <a:blipFill>
                <a:blip r:embed="rId14"/>
                <a:stretch>
                  <a:fillRect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6977303" y="2032998"/>
                <a:ext cx="1494896" cy="4569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03" y="2032998"/>
                <a:ext cx="1494896" cy="456985"/>
              </a:xfrm>
              <a:prstGeom prst="rect">
                <a:avLst/>
              </a:prstGeom>
              <a:blipFill>
                <a:blip r:embed="rId15"/>
                <a:stretch>
                  <a:fillRect t="-11688" r="-11741" b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6977303" y="2633628"/>
                <a:ext cx="1494896" cy="4569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03" y="2633628"/>
                <a:ext cx="1494896" cy="456985"/>
              </a:xfrm>
              <a:prstGeom prst="rect">
                <a:avLst/>
              </a:prstGeom>
              <a:blipFill>
                <a:blip r:embed="rId16"/>
                <a:stretch>
                  <a:fillRect t="-11688" r="-11741" b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Kép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9493" y="2679368"/>
            <a:ext cx="3361526" cy="2819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7093721" y="6290185"/>
                <a:ext cx="384252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𝑞𝑞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𝑓𝑖𝑥𝑒𝑑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u-HU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21" y="6290185"/>
                <a:ext cx="3842527" cy="390748"/>
              </a:xfrm>
              <a:prstGeom prst="rect">
                <a:avLst/>
              </a:prstGeom>
              <a:blipFill>
                <a:blip r:embed="rId1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395E8FAF-06DB-41B2-A4F4-E8EEC94F9531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6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85248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hu-HU" sz="3600" b="1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CD35AEC-5B8B-4E04-BD61-0E07B80394D8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>
                <a:extLst>
                  <a:ext uri="{FF2B5EF4-FFF2-40B4-BE49-F238E27FC236}">
                    <a16:creationId xmlns:a16="http://schemas.microsoft.com/office/drawing/2014/main" id="{D4CD5512-953C-4D2E-9315-AD6B3EDAEB4A}"/>
                  </a:ext>
                </a:extLst>
              </p:cNvPr>
              <p:cNvSpPr/>
              <p:nvPr/>
            </p:nvSpPr>
            <p:spPr>
              <a:xfrm>
                <a:off x="464046" y="946584"/>
                <a:ext cx="10666337" cy="5081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the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ReBB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model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gives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satisfactory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description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for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available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𝐩𝐩</m:t>
                    </m:r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hu-HU" sz="2400" b="1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hu-HU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hu-HU" sz="2400" b="1" dirty="0">
                    <a:solidFill>
                      <a:srgbClr val="002060"/>
                    </a:solidFill>
                  </a:rPr>
                  <a:t> data in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kinematical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 err="1">
                    <a:solidFill>
                      <a:srgbClr val="002060"/>
                    </a:solidFill>
                  </a:rPr>
                  <a:t>ranges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0.546 ≤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hu-HU" sz="2400" b="0" i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hu-HU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hu-HU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TeV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and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hu-HU" sz="2400" b="0" i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37 ≤</m:t>
                    </m:r>
                    <m:r>
                      <a:rPr lang="hu-HU" sz="2400" b="0" i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 b="0" i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 b="0" i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≤1.2</m:t>
                    </m:r>
                  </m:oMath>
                </a14:m>
                <a:r>
                  <a:rPr lang="hu-HU" sz="2400" dirty="0">
                    <a:solidFill>
                      <a:schemeClr val="accent2">
                        <a:lumMod val="75000"/>
                      </a:schemeClr>
                    </a:solidFill>
                  </a:rPr>
                  <a:t> GeV</a:t>
                </a:r>
                <a:r>
                  <a:rPr lang="hu-HU" sz="2400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hu-HU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marL="228600" indent="-2286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comparative study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hu-H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𝐩𝐩</m:t>
                    </m:r>
                  </m:oMath>
                </a14:m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hu-H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hu-HU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differential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cross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sections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by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extrapolations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to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same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kinematical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regions</a:t>
                </a:r>
                <a:endParaRPr lang="hu-HU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28600" indent="-2286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m</a:t>
                </a:r>
                <a:r>
                  <a:rPr lang="en-US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odel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-dependent evidence for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Odderon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exchange in t-channel at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rad>
                    <m:r>
                      <a:rPr lang="en-US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≳</m:t>
                    </m:r>
                    <m:r>
                      <a:rPr lang="en-US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𝐓𝐞𝐕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with a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</a:rPr>
                  <a:t>significance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</a:rPr>
                  <a:t> of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</a:rPr>
                  <a:t>at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</a:rPr>
                  <a:t>least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</a:rPr>
                  <a:t> 6.80</a:t>
                </a:r>
                <a:r>
                  <a:rPr lang="el-GR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σ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or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6.31</a:t>
                </a:r>
                <a:r>
                  <a:rPr lang="el-GR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σ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by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Stouffner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hu-HU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method</a:t>
                </a:r>
                <a:r>
                  <a:rPr lang="hu-HU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  <a:p>
                <a:pPr marL="228600" indent="-2286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the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manifests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H(x)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scaling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if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parameters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and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have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same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factorizable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energy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dependence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parameter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is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energy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independent</a:t>
                </a:r>
                <a:endParaRPr lang="hu-HU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28600" indent="-2286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H(x)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gives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a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statistically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acceptable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description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for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8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TeV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pp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data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but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in a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narrower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range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than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validity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range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of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ReBB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if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a 4.5%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normalistion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error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is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not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assumed</a:t>
                </a:r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églalap 6">
                <a:extLst>
                  <a:ext uri="{FF2B5EF4-FFF2-40B4-BE49-F238E27FC236}">
                    <a16:creationId xmlns:a16="http://schemas.microsoft.com/office/drawing/2014/main" id="{D4CD5512-953C-4D2E-9315-AD6B3EDAE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6" y="946584"/>
                <a:ext cx="10666337" cy="5081071"/>
              </a:xfrm>
              <a:prstGeom prst="rect">
                <a:avLst/>
              </a:prstGeom>
              <a:blipFill>
                <a:blip r:embed="rId3"/>
                <a:stretch>
                  <a:fillRect l="-743" t="-959" r="-914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a számának helye 11">
            <a:extLst>
              <a:ext uri="{FF2B5EF4-FFF2-40B4-BE49-F238E27FC236}">
                <a16:creationId xmlns:a16="http://schemas.microsoft.com/office/drawing/2014/main" id="{6612C2EF-7866-4286-BD00-D460DFCA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52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u-HU" sz="5400" b="1" spc="800" dirty="0" err="1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hu-HU" sz="5400" b="1" spc="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5400" b="1" spc="8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hu-HU" sz="5400" b="1" spc="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5400" b="1" spc="8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5400" b="1" spc="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5400" b="1" spc="8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u-HU" sz="5400" b="1" spc="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5400" b="1" spc="800" dirty="0" err="1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hu-HU" sz="5400" b="1" spc="8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461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>
                <a:solidFill>
                  <a:schemeClr val="accent1">
                    <a:lumMod val="75000"/>
                  </a:schemeClr>
                </a:solidFill>
              </a:rPr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85AF1-CD27-43A7-B067-D3009482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48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531761" y="1100892"/>
            <a:ext cx="10400988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differential cross section: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total, elastic and inelastic cross sections: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ratio </a:t>
            </a:r>
            <a:r>
              <a:rPr lang="el-GR" sz="2400" b="1" dirty="0">
                <a:solidFill>
                  <a:srgbClr val="002060"/>
                </a:solidFill>
              </a:rPr>
              <a:t>ρ</a:t>
            </a:r>
            <a:r>
              <a:rPr lang="hu-HU" sz="2400" b="1" baseline="-25000" dirty="0">
                <a:solidFill>
                  <a:srgbClr val="002060"/>
                </a:solidFill>
              </a:rPr>
              <a:t>0</a:t>
            </a:r>
            <a:r>
              <a:rPr lang="hu-HU" sz="2400" b="1" dirty="0">
                <a:solidFill>
                  <a:srgbClr val="002060"/>
                </a:solidFill>
              </a:rPr>
              <a:t>:</a:t>
            </a:r>
            <a:endParaRPr lang="hu-HU" sz="2400" i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0" y="-17455"/>
            <a:ext cx="12192000" cy="86993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Measurable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quantities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4689207" y="1602401"/>
                <a:ext cx="2855910" cy="6428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i="1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hu-HU" sz="2200" i="1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07" y="1602401"/>
                <a:ext cx="2855910" cy="642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/>
              <p:cNvSpPr/>
              <p:nvPr/>
            </p:nvSpPr>
            <p:spPr>
              <a:xfrm>
                <a:off x="561725" y="3484379"/>
                <a:ext cx="3304238" cy="4308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hu-HU" sz="2200" i="1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u-HU" sz="2200" i="1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GB" sz="2200" i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25" y="3484379"/>
                <a:ext cx="33042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1352643" y="5501483"/>
                <a:ext cx="4455900" cy="7972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200" b="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2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u-HU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hu-HU" sz="2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hu-HU" sz="2200" i="1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hu-HU" sz="2200" i="1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GB" sz="2200" b="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hu-HU" sz="2200" i="1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hu-HU" sz="2200" i="1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200" i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3" y="5501483"/>
                <a:ext cx="4455900" cy="797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/>
              <p:cNvSpPr/>
              <p:nvPr/>
            </p:nvSpPr>
            <p:spPr>
              <a:xfrm>
                <a:off x="4320617" y="3115144"/>
                <a:ext cx="3493136" cy="11104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22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hu-HU" sz="2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u-HU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u-HU" sz="2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hu-HU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200" i="1" dirty="0"/>
              </a:p>
            </p:txBody>
          </p:sp>
        </mc:Choice>
        <mc:Fallback xmlns="">
          <p:sp>
            <p:nvSpPr>
              <p:cNvPr id="18" name="Téglalap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617" y="3115144"/>
                <a:ext cx="3493136" cy="1110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8167103" y="3490029"/>
                <a:ext cx="3493136" cy="430887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GB" sz="2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sz="2200" i="1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03" y="3490029"/>
                <a:ext cx="3493136" cy="430887"/>
              </a:xfrm>
              <a:prstGeom prst="rect">
                <a:avLst/>
              </a:prstGeom>
              <a:blipFill>
                <a:blip r:embed="rId8"/>
                <a:stretch>
                  <a:fillRect b="-1389"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églalap 1">
            <a:extLst>
              <a:ext uri="{FF2B5EF4-FFF2-40B4-BE49-F238E27FC236}">
                <a16:creationId xmlns:a16="http://schemas.microsoft.com/office/drawing/2014/main" id="{A2BC6B38-98B2-43BC-9598-29688F8C44D8}"/>
              </a:ext>
            </a:extLst>
          </p:cNvPr>
          <p:cNvSpPr/>
          <p:nvPr/>
        </p:nvSpPr>
        <p:spPr>
          <a:xfrm>
            <a:off x="5958766" y="4731631"/>
            <a:ext cx="24400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02060"/>
                </a:solidFill>
              </a:rPr>
              <a:t>slope</a:t>
            </a:r>
            <a:r>
              <a:rPr lang="hu-HU" sz="2400" b="1" dirty="0">
                <a:solidFill>
                  <a:srgbClr val="002060"/>
                </a:solidFill>
              </a:rPr>
              <a:t> of d</a:t>
            </a:r>
            <a:r>
              <a:rPr lang="el-GR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σ</a:t>
            </a: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/</a:t>
            </a:r>
            <a:r>
              <a:rPr lang="hu-HU" sz="2400" b="1" dirty="0" err="1">
                <a:solidFill>
                  <a:srgbClr val="002060"/>
                </a:solidFill>
                <a:cs typeface="Calibri Light" panose="020F0302020204030204" pitchFamily="34" charset="0"/>
              </a:rPr>
              <a:t>dt</a:t>
            </a:r>
            <a:r>
              <a:rPr lang="hu-HU" sz="2400" b="1" dirty="0">
                <a:solidFill>
                  <a:srgbClr val="002060"/>
                </a:solidFill>
              </a:rPr>
              <a:t>:</a:t>
            </a:r>
            <a:endParaRPr lang="hu-HU" sz="2400" b="1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2BF1059F-D2A8-4FAF-8AA7-7DF75B1F2BB0}"/>
                  </a:ext>
                </a:extLst>
              </p:cNvPr>
              <p:cNvSpPr/>
              <p:nvPr/>
            </p:nvSpPr>
            <p:spPr>
              <a:xfrm>
                <a:off x="8194593" y="6180072"/>
                <a:ext cx="2455737" cy="5332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B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2BF1059F-D2A8-4FAF-8AA7-7DF75B1F2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593" y="6180072"/>
                <a:ext cx="2455737" cy="533288"/>
              </a:xfrm>
              <a:prstGeom prst="rect">
                <a:avLst/>
              </a:prstGeom>
              <a:blipFill>
                <a:blip r:embed="rId9"/>
                <a:stretch>
                  <a:fillRect b="-33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DE3C962-11BD-4D6E-897B-7B4862812362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 számának helye 11">
            <a:extLst>
              <a:ext uri="{FF2B5EF4-FFF2-40B4-BE49-F238E27FC236}">
                <a16:creationId xmlns:a16="http://schemas.microsoft.com/office/drawing/2014/main" id="{0641788F-71D1-4A5A-8ABB-8F00D63A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23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B7905365-1120-4FDC-954C-5F035FD6A7AB}"/>
                  </a:ext>
                </a:extLst>
              </p:cNvPr>
              <p:cNvSpPr/>
              <p:nvPr/>
            </p:nvSpPr>
            <p:spPr>
              <a:xfrm>
                <a:off x="7813753" y="5197779"/>
                <a:ext cx="3217419" cy="8530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200">
                              <a:latin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B7905365-1120-4FDC-954C-5F035FD6A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753" y="5197779"/>
                <a:ext cx="3217419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29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563A189-936C-4B3B-93DB-143D0A88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13" y="1005615"/>
            <a:ext cx="3404395" cy="4879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852482"/>
              </a:xfrm>
            </p:spPr>
            <p:txBody>
              <a:bodyPr>
                <a:normAutofit/>
              </a:bodyPr>
              <a:lstStyle/>
              <a:p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hu-HU" sz="36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ReBB</a:t>
                </a:r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36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model</a:t>
                </a:r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36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analysis</a:t>
                </a:r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36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36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3600" b="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3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data</a:t>
                </a:r>
              </a:p>
            </p:txBody>
          </p:sp>
        </mc:Choice>
        <mc:Fallback xmlns="">
          <p:sp>
            <p:nvSpPr>
              <p:cNvPr id="7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852482"/>
              </a:xfrm>
              <a:blipFill>
                <a:blip r:embed="rId4"/>
                <a:stretch>
                  <a:fillRect t="-214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Kép 18">
            <a:extLst>
              <a:ext uri="{FF2B5EF4-FFF2-40B4-BE49-F238E27FC236}">
                <a16:creationId xmlns:a16="http://schemas.microsoft.com/office/drawing/2014/main" id="{BF059E32-8C59-4792-82C8-6146F8E24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908" y="1048504"/>
            <a:ext cx="3497031" cy="4957013"/>
          </a:xfrm>
          <a:prstGeom prst="rect">
            <a:avLst/>
          </a:prstGeom>
        </p:spPr>
      </p:pic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E9853ABD-F36D-4C43-8432-80D578E51F69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68DFCB79-70D5-4458-A56D-F628EDFB1C84}"/>
                  </a:ext>
                </a:extLst>
              </p:cNvPr>
              <p:cNvSpPr/>
              <p:nvPr/>
            </p:nvSpPr>
            <p:spPr>
              <a:xfrm>
                <a:off x="186094" y="1113024"/>
                <a:ext cx="5049419" cy="5538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fits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for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2400" dirty="0">
                    <a:solidFill>
                      <a:srgbClr val="002060"/>
                    </a:solidFill>
                  </a:rPr>
                  <a:t> d</a:t>
                </a:r>
                <a:r>
                  <a:rPr lang="el-GR" sz="2400" dirty="0">
                    <a:solidFill>
                      <a:srgbClr val="002060"/>
                    </a:solidFill>
                  </a:rPr>
                  <a:t>σ</a:t>
                </a:r>
                <a:r>
                  <a:rPr lang="hu-HU" sz="2400" dirty="0">
                    <a:solidFill>
                      <a:srgbClr val="002060"/>
                    </a:solidFill>
                  </a:rPr>
                  <a:t>/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data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at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2.76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TeV</a:t>
                </a:r>
                <a:r>
                  <a:rPr lang="hu-HU" sz="2400" dirty="0">
                    <a:solidFill>
                      <a:srgbClr val="002060"/>
                    </a:solidFill>
                  </a:rPr>
                  <a:t> and 7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TeV</a:t>
                </a:r>
                <a:r>
                  <a:rPr lang="hu-HU" sz="2400" dirty="0">
                    <a:solidFill>
                      <a:srgbClr val="002060"/>
                    </a:solidFill>
                  </a:rPr>
                  <a:t> and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for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2400" b="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2400" dirty="0">
                    <a:solidFill>
                      <a:srgbClr val="002060"/>
                    </a:solidFill>
                  </a:rPr>
                  <a:t> d</a:t>
                </a:r>
                <a:r>
                  <a:rPr lang="el-GR" sz="2400" dirty="0">
                    <a:solidFill>
                      <a:srgbClr val="002060"/>
                    </a:solidFill>
                  </a:rPr>
                  <a:t>σ</a:t>
                </a:r>
                <a:r>
                  <a:rPr lang="hu-HU" sz="2400" dirty="0">
                    <a:solidFill>
                      <a:srgbClr val="002060"/>
                    </a:solidFill>
                  </a:rPr>
                  <a:t>/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data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at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0.546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TeV</a:t>
                </a:r>
                <a:r>
                  <a:rPr lang="hu-HU" sz="2400" dirty="0">
                    <a:solidFill>
                      <a:srgbClr val="002060"/>
                    </a:solidFill>
                  </a:rPr>
                  <a:t> and 1.96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TeV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just">
                  <a:spcBef>
                    <a:spcPts val="1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→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use</a:t>
                </a:r>
                <a:r>
                  <a:rPr lang="hu-HU" sz="2400" dirty="0">
                    <a:solidFill>
                      <a:srgbClr val="002060"/>
                    </a:solidFill>
                  </a:rPr>
                  <a:t> of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definition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developed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by</a:t>
                </a:r>
                <a:r>
                  <a:rPr lang="hu-HU" sz="2400" dirty="0">
                    <a:solidFill>
                      <a:srgbClr val="002060"/>
                    </a:solidFill>
                  </a:rPr>
                  <a:t> PHENIX </a:t>
                </a: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1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determination</a:t>
                </a:r>
                <a:r>
                  <a:rPr lang="hu-HU" sz="2400" dirty="0">
                    <a:solidFill>
                      <a:srgbClr val="002060"/>
                    </a:solidFill>
                  </a:rPr>
                  <a:t> of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energy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dependences</a:t>
                </a:r>
                <a:r>
                  <a:rPr lang="hu-HU" sz="2400" dirty="0">
                    <a:solidFill>
                      <a:srgbClr val="002060"/>
                    </a:solidFill>
                  </a:rPr>
                  <a:t> of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the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model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parameters</a:t>
                </a: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1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satisfactory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description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in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kine-matical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range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0.546 ≤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≤7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C00000"/>
                    </a:solidFill>
                  </a:rPr>
                  <a:t>TeV</a:t>
                </a:r>
                <a:r>
                  <a:rPr lang="hu-HU" sz="2400" dirty="0">
                    <a:solidFill>
                      <a:srgbClr val="C0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&amp;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</a:rPr>
                  <a:t> GeV</a:t>
                </a:r>
                <a:r>
                  <a:rPr lang="hu-HU" sz="24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hu-HU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just">
                  <a:spcBef>
                    <a:spcPts val="1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observation</a:t>
                </a:r>
                <a:r>
                  <a:rPr lang="hu-HU" sz="2400" dirty="0">
                    <a:solidFill>
                      <a:srgbClr val="002060"/>
                    </a:solidFill>
                  </a:rPr>
                  <a:t> of an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at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</a:rPr>
                  <a:t>least</a:t>
                </a:r>
                <a:r>
                  <a:rPr lang="hu-HU" sz="2400" dirty="0">
                    <a:solidFill>
                      <a:srgbClr val="002060"/>
                    </a:solidFill>
                  </a:rPr>
                  <a:t> 7.08</a:t>
                </a:r>
                <a:r>
                  <a:rPr lang="el-GR" sz="2400" dirty="0">
                    <a:solidFill>
                      <a:srgbClr val="002060"/>
                    </a:solidFill>
                    <a:cs typeface="Calibri Light" panose="020F0302020204030204" pitchFamily="34" charset="0"/>
                  </a:rPr>
                  <a:t>σ</a:t>
                </a:r>
                <a:r>
                  <a:rPr lang="hu-HU" sz="2400" dirty="0">
                    <a:solidFill>
                      <a:srgbClr val="002060"/>
                    </a:solidFill>
                    <a:cs typeface="Calibri Light" panose="020F0302020204030204" pitchFamily="34" charset="0"/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  <a:cs typeface="Calibri Light" panose="020F0302020204030204" pitchFamily="34" charset="0"/>
                  </a:rPr>
                  <a:t>Odderon</a:t>
                </a:r>
                <a:r>
                  <a:rPr lang="hu-HU" sz="2400" dirty="0">
                    <a:solidFill>
                      <a:srgbClr val="002060"/>
                    </a:solidFill>
                    <a:cs typeface="Calibri Light" panose="020F0302020204030204" pitchFamily="34" charset="0"/>
                  </a:rPr>
                  <a:t> </a:t>
                </a:r>
                <a:r>
                  <a:rPr lang="hu-HU" sz="2400" dirty="0" err="1">
                    <a:solidFill>
                      <a:srgbClr val="002060"/>
                    </a:solidFill>
                    <a:cs typeface="Calibri Light" panose="020F0302020204030204" pitchFamily="34" charset="0"/>
                  </a:rPr>
                  <a:t>signal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>
                  <a:spcBef>
                    <a:spcPts val="1000"/>
                  </a:spcBef>
                </a:pPr>
                <a:endParaRPr lang="hu-H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68DFCB79-70D5-4458-A56D-F628EDFB1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94" y="1113024"/>
                <a:ext cx="5049419" cy="5538824"/>
              </a:xfrm>
              <a:prstGeom prst="rect">
                <a:avLst/>
              </a:prstGeom>
              <a:blipFill>
                <a:blip r:embed="rId6"/>
                <a:stretch>
                  <a:fillRect l="-1932" t="-881" r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B58A162D-46A3-49DF-9014-AB5B759A31F9}"/>
                  </a:ext>
                </a:extLst>
              </p:cNvPr>
              <p:cNvSpPr/>
              <p:nvPr/>
            </p:nvSpPr>
            <p:spPr>
              <a:xfrm>
                <a:off x="6480685" y="6005517"/>
                <a:ext cx="46796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Examples of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ReBB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model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fits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for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𝐩𝐩</m:t>
                    </m:r>
                  </m:oMath>
                </a14:m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hu-HU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hu-HU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differential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cross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section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data</a:t>
                </a:r>
                <a:r>
                  <a:rPr lang="hu-HU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B58A162D-46A3-49DF-9014-AB5B759A3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685" y="6005517"/>
                <a:ext cx="4679683" cy="646331"/>
              </a:xfrm>
              <a:prstGeom prst="rect">
                <a:avLst/>
              </a:prstGeom>
              <a:blipFill>
                <a:blip r:embed="rId7"/>
                <a:stretch>
                  <a:fillRect t="-4717" r="-299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a számának helye 11">
            <a:extLst>
              <a:ext uri="{FF2B5EF4-FFF2-40B4-BE49-F238E27FC236}">
                <a16:creationId xmlns:a16="http://schemas.microsoft.com/office/drawing/2014/main" id="{32D99E21-9884-4D03-B911-B6CB8561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24</a:t>
            </a:fld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59D2F16-FE07-4A60-903F-BBEC1E2D8FD7}"/>
              </a:ext>
            </a:extLst>
          </p:cNvPr>
          <p:cNvSpPr/>
          <p:nvPr/>
        </p:nvSpPr>
        <p:spPr>
          <a:xfrm>
            <a:off x="690353" y="6282516"/>
            <a:ext cx="5405647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  <a:latin typeface="Lucida Grande"/>
              </a:rPr>
              <a:t>T. Csörgő, I. Szanyi, </a:t>
            </a:r>
            <a:r>
              <a:rPr lang="hu-HU" b="1" i="1" dirty="0" err="1">
                <a:solidFill>
                  <a:srgbClr val="0070C0"/>
                </a:solidFill>
                <a:latin typeface="Lucida Grande"/>
              </a:rPr>
              <a:t>Eur</a:t>
            </a:r>
            <a:r>
              <a:rPr lang="hu-HU" b="1" i="1" dirty="0">
                <a:solidFill>
                  <a:srgbClr val="0070C0"/>
                </a:solidFill>
                <a:latin typeface="Lucida Grande"/>
              </a:rPr>
              <a:t>. </a:t>
            </a:r>
            <a:r>
              <a:rPr lang="hu-HU" b="1" i="1" dirty="0" err="1">
                <a:solidFill>
                  <a:srgbClr val="0070C0"/>
                </a:solidFill>
                <a:latin typeface="Lucida Grande"/>
              </a:rPr>
              <a:t>Phys</a:t>
            </a:r>
            <a:r>
              <a:rPr lang="hu-HU" b="1" i="1" dirty="0">
                <a:solidFill>
                  <a:srgbClr val="0070C0"/>
                </a:solidFill>
                <a:latin typeface="Lucida Grande"/>
              </a:rPr>
              <a:t>. J. C </a:t>
            </a:r>
            <a:r>
              <a:rPr lang="hu-HU" b="1" dirty="0">
                <a:solidFill>
                  <a:srgbClr val="0070C0"/>
                </a:solidFill>
                <a:latin typeface="Lucida Grande"/>
              </a:rPr>
              <a:t>81, 611 (2021)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6F9DC510-17D5-4461-83B7-389A4F03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6" y="850779"/>
            <a:ext cx="5573094" cy="3917115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D23B441C-AF55-4CC8-A8CC-BD8BA1353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67" y="901378"/>
            <a:ext cx="5573095" cy="3864386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48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dependences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73062DF9-BFFA-4D74-A8D0-82363B8ABC6A}"/>
                  </a:ext>
                </a:extLst>
              </p:cNvPr>
              <p:cNvSpPr txBox="1"/>
              <p:nvPr/>
            </p:nvSpPr>
            <p:spPr>
              <a:xfrm>
                <a:off x="3593292" y="1027979"/>
                <a:ext cx="2394758" cy="331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hu-HU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u-H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73062DF9-BFFA-4D74-A8D0-82363B8A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92" y="1027979"/>
                <a:ext cx="2394758" cy="331437"/>
              </a:xfrm>
              <a:prstGeom prst="rect">
                <a:avLst/>
              </a:prstGeom>
              <a:blipFill>
                <a:blip r:embed="rId5"/>
                <a:stretch>
                  <a:fillRect l="-1519" r="-3038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1A433D68-45EE-4CBB-A996-D437D1C7517F}"/>
                  </a:ext>
                </a:extLst>
              </p:cNvPr>
              <p:cNvSpPr txBox="1"/>
              <p:nvPr/>
            </p:nvSpPr>
            <p:spPr>
              <a:xfrm>
                <a:off x="9383903" y="1039808"/>
                <a:ext cx="2403094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hu-HU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u-H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1A433D68-45EE-4CBB-A996-D437D1C75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03" y="1039808"/>
                <a:ext cx="2403094" cy="307777"/>
              </a:xfrm>
              <a:prstGeom prst="rect">
                <a:avLst/>
              </a:prstGeom>
              <a:blipFill>
                <a:blip r:embed="rId6"/>
                <a:stretch>
                  <a:fillRect l="-1763" t="-1923" r="-2771" b="-32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A5724836-002D-4DF3-9B3A-D11615C69EBE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D9D8507F-1625-4C71-B13B-7EB32BB5AD82}"/>
                  </a:ext>
                </a:extLst>
              </p:cNvPr>
              <p:cNvSpPr txBox="1"/>
              <p:nvPr/>
            </p:nvSpPr>
            <p:spPr>
              <a:xfrm>
                <a:off x="1040079" y="4814658"/>
                <a:ext cx="10339121" cy="8880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The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energy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dependences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scale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parameters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𝑞𝑑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are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linear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logarithmic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and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same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for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processes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!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D9D8507F-1625-4C71-B13B-7EB32BB5A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79" y="4814658"/>
                <a:ext cx="10339121" cy="888064"/>
              </a:xfrm>
              <a:prstGeom prst="rect">
                <a:avLst/>
              </a:prstGeom>
              <a:blipFill>
                <a:blip r:embed="rId7"/>
                <a:stretch>
                  <a:fillRect l="-883" t="-4082" b="-115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5165E141-97F0-4FB7-AE0A-2B12DB35DD41}"/>
                  </a:ext>
                </a:extLst>
              </p:cNvPr>
              <p:cNvSpPr txBox="1"/>
              <p:nvPr/>
            </p:nvSpPr>
            <p:spPr>
              <a:xfrm>
                <a:off x="1040080" y="5832018"/>
                <a:ext cx="10339120" cy="8595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The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energy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dependence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parameter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linear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logarithmic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too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but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>
                    <a:solidFill>
                      <a:srgbClr val="FF0000"/>
                    </a:solidFill>
                  </a:rPr>
                  <a:t>not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same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processes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!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5165E141-97F0-4FB7-AE0A-2B12DB35D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80" y="5832018"/>
                <a:ext cx="10339120" cy="859531"/>
              </a:xfrm>
              <a:prstGeom prst="rect">
                <a:avLst/>
              </a:prstGeom>
              <a:blipFill>
                <a:blip r:embed="rId8"/>
                <a:stretch>
                  <a:fillRect l="-883" t="-4895" r="-1413" b="-111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a számának helye 11">
            <a:extLst>
              <a:ext uri="{FF2B5EF4-FFF2-40B4-BE49-F238E27FC236}">
                <a16:creationId xmlns:a16="http://schemas.microsoft.com/office/drawing/2014/main" id="{3CA1DFB2-00BA-4A52-BA5A-ADAA6355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6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F6E93D9-4CAE-412F-91BE-B6A727BB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74" y="894305"/>
            <a:ext cx="5565278" cy="3957232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99523725-06AD-446B-86F2-202B4306B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9" y="873194"/>
            <a:ext cx="5656571" cy="3957232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A46FEB26-679F-4334-920E-EB3CF401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48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dependences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A7C6AE26-F42A-4E5D-937D-E085C963D033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B421DE0D-DF7C-4FB7-AA27-B0DAAA6BE237}"/>
                  </a:ext>
                </a:extLst>
              </p:cNvPr>
              <p:cNvSpPr txBox="1"/>
              <p:nvPr/>
            </p:nvSpPr>
            <p:spPr>
              <a:xfrm>
                <a:off x="3476061" y="1027977"/>
                <a:ext cx="2515304" cy="331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hu-HU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u-H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B421DE0D-DF7C-4FB7-AA27-B0DAAA6BE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61" y="1027977"/>
                <a:ext cx="2515304" cy="331437"/>
              </a:xfrm>
              <a:prstGeom prst="rect">
                <a:avLst/>
              </a:prstGeom>
              <a:blipFill>
                <a:blip r:embed="rId5"/>
                <a:stretch>
                  <a:fillRect l="-1446" r="-2892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E6495AEF-2247-4097-BEAB-51740760ED19}"/>
                  </a:ext>
                </a:extLst>
              </p:cNvPr>
              <p:cNvSpPr txBox="1"/>
              <p:nvPr/>
            </p:nvSpPr>
            <p:spPr>
              <a:xfrm>
                <a:off x="9517696" y="1047680"/>
                <a:ext cx="226876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hu-HU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u-H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E6495AEF-2247-4097-BEAB-51740760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96" y="1047680"/>
                <a:ext cx="2268762" cy="307777"/>
              </a:xfrm>
              <a:prstGeom prst="rect">
                <a:avLst/>
              </a:prstGeom>
              <a:blipFill>
                <a:blip r:embed="rId6"/>
                <a:stretch>
                  <a:fillRect l="-802" r="-3209" b="-32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ia számának helye 11">
            <a:extLst>
              <a:ext uri="{FF2B5EF4-FFF2-40B4-BE49-F238E27FC236}">
                <a16:creationId xmlns:a16="http://schemas.microsoft.com/office/drawing/2014/main" id="{2F1257BC-D41B-4D24-921C-823B8A8A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26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D6A13D8-BD92-4DD5-A19B-C06248434364}"/>
                  </a:ext>
                </a:extLst>
              </p:cNvPr>
              <p:cNvSpPr txBox="1"/>
              <p:nvPr/>
            </p:nvSpPr>
            <p:spPr>
              <a:xfrm>
                <a:off x="1040079" y="4814658"/>
                <a:ext cx="10339121" cy="8880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The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energy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dependences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scale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parameters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𝑞𝑑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are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linear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logarithmic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and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same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for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processes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!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D6A13D8-BD92-4DD5-A19B-C0624843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79" y="4814658"/>
                <a:ext cx="10339121" cy="888064"/>
              </a:xfrm>
              <a:prstGeom prst="rect">
                <a:avLst/>
              </a:prstGeom>
              <a:blipFill>
                <a:blip r:embed="rId7"/>
                <a:stretch>
                  <a:fillRect l="-883" t="-4082" b="-115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F28A21C-9A24-4656-935C-12494AB95CD5}"/>
                  </a:ext>
                </a:extLst>
              </p:cNvPr>
              <p:cNvSpPr txBox="1"/>
              <p:nvPr/>
            </p:nvSpPr>
            <p:spPr>
              <a:xfrm>
                <a:off x="1040080" y="5832018"/>
                <a:ext cx="10339120" cy="8595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The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energy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dependence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parameter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linear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logarithmic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too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hu-HU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but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hu-HU" sz="2400" dirty="0">
                    <a:solidFill>
                      <a:srgbClr val="FF0000"/>
                    </a:solidFill>
                  </a:rPr>
                  <a:t>not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0000"/>
                    </a:solidFill>
                  </a:rPr>
                  <a:t>same</a:t>
                </a:r>
                <a:r>
                  <a:rPr lang="hu-HU" sz="2400" dirty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hu-H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u-HU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processes</a:t>
                </a:r>
                <a:r>
                  <a:rPr lang="hu-HU" sz="2400" dirty="0">
                    <a:solidFill>
                      <a:schemeClr val="accent1">
                        <a:lumMod val="50000"/>
                      </a:schemeClr>
                    </a:solidFill>
                  </a:rPr>
                  <a:t>!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F28A21C-9A24-4656-935C-12494AB9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80" y="5832018"/>
                <a:ext cx="10339120" cy="859531"/>
              </a:xfrm>
              <a:prstGeom prst="rect">
                <a:avLst/>
              </a:prstGeom>
              <a:blipFill>
                <a:blip r:embed="rId8"/>
                <a:stretch>
                  <a:fillRect l="-883" t="-4895" r="-1413" b="-111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12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ím 1">
                <a:extLst>
                  <a:ext uri="{FF2B5EF4-FFF2-40B4-BE49-F238E27FC236}">
                    <a16:creationId xmlns:a16="http://schemas.microsoft.com/office/drawing/2014/main" id="{2A9D97EC-DB47-4244-933C-3A925C5888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0"/>
                <a:ext cx="12191999" cy="8524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u-HU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	P</a:t>
                </a:r>
                <a:r>
                  <a:rPr lang="en-US" sz="36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roportionality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ím 1">
                <a:extLst>
                  <a:ext uri="{FF2B5EF4-FFF2-40B4-BE49-F238E27FC236}">
                    <a16:creationId xmlns:a16="http://schemas.microsoft.com/office/drawing/2014/main" id="{2A9D97EC-DB47-4244-933C-3A925C588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191999" cy="852483"/>
              </a:xfrm>
              <a:prstGeom prst="rect">
                <a:avLst/>
              </a:prstGeom>
              <a:blipFill>
                <a:blip r:embed="rId3"/>
                <a:stretch>
                  <a:fillRect t="-214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2D4EAF40-B6F1-418A-A433-BD7C47B23C0C}"/>
                  </a:ext>
                </a:extLst>
              </p:cNvPr>
              <p:cNvSpPr/>
              <p:nvPr/>
            </p:nvSpPr>
            <p:spPr>
              <a:xfrm>
                <a:off x="207444" y="1059399"/>
                <a:ext cx="5422510" cy="5990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2D4EAF40-B6F1-418A-A433-BD7C47B23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44" y="1059399"/>
                <a:ext cx="5422510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4B3B672D-0F30-4582-B3EF-D2B5F2D21193}"/>
                  </a:ext>
                </a:extLst>
              </p:cNvPr>
              <p:cNvSpPr/>
              <p:nvPr/>
            </p:nvSpPr>
            <p:spPr>
              <a:xfrm>
                <a:off x="2353688" y="1821258"/>
                <a:ext cx="1357358" cy="4308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4B3B672D-0F30-4582-B3EF-D2B5F2D2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88" y="1821258"/>
                <a:ext cx="1357358" cy="430887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EBFB9A7E-BB83-461E-9B6F-C5381ECD669B}"/>
                  </a:ext>
                </a:extLst>
              </p:cNvPr>
              <p:cNvSpPr/>
              <p:nvPr/>
            </p:nvSpPr>
            <p:spPr>
              <a:xfrm>
                <a:off x="847987" y="2387983"/>
                <a:ext cx="4368760" cy="8598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i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hu-HU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hu-HU" sz="22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EBFB9A7E-BB83-461E-9B6F-C5381ECD6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7" y="2387983"/>
                <a:ext cx="4368760" cy="859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4C5861C0-2CB1-4A19-8370-2F46F7D0EF81}"/>
                  </a:ext>
                </a:extLst>
              </p:cNvPr>
              <p:cNvSpPr/>
              <p:nvPr/>
            </p:nvSpPr>
            <p:spPr>
              <a:xfrm>
                <a:off x="609671" y="3977408"/>
                <a:ext cx="4750082" cy="85305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4C5861C0-2CB1-4A19-8370-2F46F7D0E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71" y="3977408"/>
                <a:ext cx="4750082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9D5E14A6-A3D3-45B8-ACD7-7B1D993FC377}"/>
                  </a:ext>
                </a:extLst>
              </p:cNvPr>
              <p:cNvSpPr/>
              <p:nvPr/>
            </p:nvSpPr>
            <p:spPr>
              <a:xfrm>
                <a:off x="5862976" y="5249914"/>
                <a:ext cx="6096000" cy="1243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The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𝐈𝐦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hu-HU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in the </a:t>
                </a:r>
                <a:r>
                  <a:rPr lang="en-US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TeV</a:t>
                </a: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energy range. The data points are generated numerically by using the trends of the </a:t>
                </a:r>
                <a:r>
                  <a:rPr lang="en-US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ReBB</a:t>
                </a: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model</a:t>
                </a:r>
                <a:r>
                  <a:rPr lang="hu-HU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u-HU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scale</a:t>
                </a: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parameters</a:t>
                </a:r>
                <a:r>
                  <a:rPr lang="hu-HU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and </a:t>
                </a: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the experimentally measured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-parameter values. </a:t>
                </a:r>
              </a:p>
            </p:txBody>
          </p:sp>
        </mc:Choice>
        <mc:Fallback xmlns=""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9D5E14A6-A3D3-45B8-ACD7-7B1D993F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76" y="5249914"/>
                <a:ext cx="6096000" cy="1243161"/>
              </a:xfrm>
              <a:prstGeom prst="rect">
                <a:avLst/>
              </a:prstGeom>
              <a:blipFill>
                <a:blip r:embed="rId9"/>
                <a:stretch>
                  <a:fillRect t="-2451" r="-50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Kép 21">
            <a:extLst>
              <a:ext uri="{FF2B5EF4-FFF2-40B4-BE49-F238E27FC236}">
                <a16:creationId xmlns:a16="http://schemas.microsoft.com/office/drawing/2014/main" id="{FCA31028-857E-4E97-B73D-FE36F271B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411" y="1036599"/>
            <a:ext cx="6288565" cy="427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églalap 22">
                <a:extLst>
                  <a:ext uri="{FF2B5EF4-FFF2-40B4-BE49-F238E27FC236}">
                    <a16:creationId xmlns:a16="http://schemas.microsoft.com/office/drawing/2014/main" id="{7BC61FA5-0764-4012-AAE1-B1B4FD3E07A4}"/>
                  </a:ext>
                </a:extLst>
              </p:cNvPr>
              <p:cNvSpPr/>
              <p:nvPr/>
            </p:nvSpPr>
            <p:spPr>
              <a:xfrm>
                <a:off x="1490424" y="5012242"/>
                <a:ext cx="2988575" cy="4308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églalap 22">
                <a:extLst>
                  <a:ext uri="{FF2B5EF4-FFF2-40B4-BE49-F238E27FC236}">
                    <a16:creationId xmlns:a16="http://schemas.microsoft.com/office/drawing/2014/main" id="{7BC61FA5-0764-4012-AAE1-B1B4FD3E0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24" y="5012242"/>
                <a:ext cx="2988575" cy="430887"/>
              </a:xfrm>
              <a:prstGeom prst="rect">
                <a:avLst/>
              </a:prstGeom>
              <a:blipFill>
                <a:blip r:embed="rId11"/>
                <a:stretch>
                  <a:fillRect b="-13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F8BD900F-2613-4E97-B04E-4053C45D2AF3}"/>
              </a:ext>
            </a:extLst>
          </p:cNvPr>
          <p:cNvCxnSpPr>
            <a:cxnSpLocks/>
          </p:cNvCxnSpPr>
          <p:nvPr/>
        </p:nvCxnSpPr>
        <p:spPr>
          <a:xfrm>
            <a:off x="2918699" y="3377939"/>
            <a:ext cx="0" cy="4310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A1DFF356-5B69-4886-8F04-3D95F66297DF}"/>
                  </a:ext>
                </a:extLst>
              </p:cNvPr>
              <p:cNvSpPr txBox="1"/>
              <p:nvPr/>
            </p:nvSpPr>
            <p:spPr>
              <a:xfrm>
                <a:off x="332265" y="5566833"/>
                <a:ext cx="56163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400" dirty="0">
                    <a:solidFill>
                      <a:srgbClr val="FF0000"/>
                    </a:solidFill>
                  </a:rPr>
                  <a:t>→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by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resc</a:t>
                </a:r>
                <a:r>
                  <a:rPr lang="hu-HU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ling one can get additional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parameter values at energies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measured</a:t>
                </a:r>
                <a:r>
                  <a:rPr lang="hu-HU" sz="2400" dirty="0">
                    <a:solidFill>
                      <a:srgbClr val="FF0000"/>
                    </a:solidFill>
                  </a:rPr>
                  <a:t> (and vice versa)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A1DFF356-5B69-4886-8F04-3D95F662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5" y="5566833"/>
                <a:ext cx="5616363" cy="1200329"/>
              </a:xfrm>
              <a:prstGeom prst="rect">
                <a:avLst/>
              </a:prstGeom>
              <a:blipFill>
                <a:blip r:embed="rId12"/>
                <a:stretch>
                  <a:fillRect l="-1737" t="-4061" r="-162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D2CE5D6-D9AC-42C7-AD4D-0E5DBAF058BF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 számának helye 11">
            <a:extLst>
              <a:ext uri="{FF2B5EF4-FFF2-40B4-BE49-F238E27FC236}">
                <a16:creationId xmlns:a16="http://schemas.microsoft.com/office/drawing/2014/main" id="{EDF6E6C4-1F9A-4D00-B721-47E75444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584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8406978" y="1543405"/>
          <a:ext cx="2525770" cy="513164"/>
        </p:xfrm>
        <a:graphic>
          <a:graphicData uri="http://schemas.openxmlformats.org/drawingml/2006/table">
            <a:tbl>
              <a:tblPr/>
              <a:tblGrid>
                <a:gridCol w="2525770">
                  <a:extLst>
                    <a:ext uri="{9D8B030D-6E8A-4147-A177-3AD203B41FA5}">
                      <a16:colId xmlns:a16="http://schemas.microsoft.com/office/drawing/2014/main" val="2573328910"/>
                    </a:ext>
                  </a:extLst>
                </a:gridCol>
              </a:tblGrid>
              <a:tr h="513164">
                <a:tc>
                  <a:txBody>
                    <a:bodyPr/>
                    <a:lstStyle/>
                    <a:p>
                      <a:pPr fontAlgn="t"/>
                      <a:r>
                        <a:rPr lang="en-US" sz="2200" b="1" u="sng" dirty="0">
                          <a:effectLst/>
                          <a:hlinkClick r:id="rId3"/>
                        </a:rPr>
                        <a:t>arXiv:1505.01415</a:t>
                      </a:r>
                      <a:endParaRPr lang="en-US" sz="22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21626"/>
                  </a:ext>
                </a:extLst>
              </a:tr>
            </a:tbl>
          </a:graphicData>
        </a:graphic>
      </p:graphicFrame>
      <p:sp>
        <p:nvSpPr>
          <p:cNvPr id="28" name="Téglalap 27"/>
          <p:cNvSpPr/>
          <p:nvPr/>
        </p:nvSpPr>
        <p:spPr>
          <a:xfrm>
            <a:off x="531761" y="1100892"/>
            <a:ext cx="10400988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elastic scattering amplitude in the impact parameter space: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the opacity function: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</a:rPr>
              <a:t>elastic scattering amplitude in momentum space:</a:t>
            </a:r>
            <a:endParaRPr lang="hu-HU" sz="2400" i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graphicFrame>
        <p:nvGraphicFramePr>
          <p:cNvPr id="29" name="Táblázat 28"/>
          <p:cNvGraphicFramePr>
            <a:graphicFrameLocks noGrp="1"/>
          </p:cNvGraphicFramePr>
          <p:nvPr>
            <p:extLst/>
          </p:nvPr>
        </p:nvGraphicFramePr>
        <p:xfrm>
          <a:off x="8406978" y="1879313"/>
          <a:ext cx="3785022" cy="640080"/>
        </p:xfrm>
        <a:graphic>
          <a:graphicData uri="http://schemas.openxmlformats.org/drawingml/2006/table">
            <a:tbl>
              <a:tblPr/>
              <a:tblGrid>
                <a:gridCol w="3785022">
                  <a:extLst>
                    <a:ext uri="{9D8B030D-6E8A-4147-A177-3AD203B41FA5}">
                      <a16:colId xmlns:a16="http://schemas.microsoft.com/office/drawing/2014/main" val="2573328910"/>
                    </a:ext>
                  </a:extLst>
                </a:gridCol>
              </a:tblGrid>
              <a:tr h="513164">
                <a:tc>
                  <a:txBody>
                    <a:bodyPr/>
                    <a:lstStyle/>
                    <a:p>
                      <a:pPr fontAlgn="t"/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/>
                        </a:rPr>
                        <a:t>F. Nemes, T. Csörgő, M. Csanád</a:t>
                      </a:r>
                      <a:r>
                        <a:rPr lang="hu-HU" sz="1800" b="1" u="sng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/>
                        </a:rPr>
                        <a:t>Int. J. Mod. Phys. A Vol. 30 (2015) 1550076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21626"/>
                  </a:ext>
                </a:extLst>
              </a:tr>
            </a:tbl>
          </a:graphicData>
        </a:graphic>
      </p:graphicFrame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-1" y="-1182"/>
            <a:ext cx="12191999" cy="853665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U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nitarily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Real E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xtended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Bialas-Bzdak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model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576771" y="1817197"/>
                <a:ext cx="3152273" cy="5042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hu-HU" sz="2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771" y="1817197"/>
                <a:ext cx="3152273" cy="504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1862477" y="3727728"/>
                <a:ext cx="4205510" cy="7261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u-HU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hu-HU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77" y="3727728"/>
                <a:ext cx="4205510" cy="72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6981660" y="3836764"/>
                <a:ext cx="3257879" cy="508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u-HU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hu-HU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60" y="3836764"/>
                <a:ext cx="3257879" cy="508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gyenes összekötő nyíllal 4"/>
          <p:cNvCxnSpPr/>
          <p:nvPr/>
        </p:nvCxnSpPr>
        <p:spPr>
          <a:xfrm flipV="1">
            <a:off x="8935747" y="4278353"/>
            <a:ext cx="0" cy="267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7871032" y="4501505"/>
            <a:ext cx="241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NEW FREE PARAMETER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7">
                <a:extLst>
                  <a:ext uri="{FF2B5EF4-FFF2-40B4-BE49-F238E27FC236}">
                    <a16:creationId xmlns:a16="http://schemas.microsoft.com/office/drawing/2014/main" id="{11F9EEFE-EAFF-4B3B-B112-9C7815B0139C}"/>
                  </a:ext>
                </a:extLst>
              </p:cNvPr>
              <p:cNvSpPr/>
              <p:nvPr/>
            </p:nvSpPr>
            <p:spPr>
              <a:xfrm>
                <a:off x="4008025" y="2920912"/>
                <a:ext cx="4289764" cy="508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u-HU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200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m:rPr>
                          <m:sty m:val="p"/>
                        </m:rPr>
                        <a:rPr lang="el-GR" sz="2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u-HU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u-HU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200" i="1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m:rPr>
                          <m:sty m:val="p"/>
                        </m:rPr>
                        <a:rPr lang="el-GR" sz="2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u-HU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églalap 7">
                <a:extLst>
                  <a:ext uri="{FF2B5EF4-FFF2-40B4-BE49-F238E27FC236}">
                    <a16:creationId xmlns:a16="http://schemas.microsoft.com/office/drawing/2014/main" id="{11F9EEFE-EAFF-4B3B-B112-9C7815B01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25" y="2920912"/>
                <a:ext cx="4289764" cy="508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F79BA55-66C6-4402-9016-80C75AFFAB80}"/>
                  </a:ext>
                </a:extLst>
              </p:cNvPr>
              <p:cNvSpPr txBox="1"/>
              <p:nvPr/>
            </p:nvSpPr>
            <p:spPr>
              <a:xfrm>
                <a:off x="9487984" y="2738417"/>
                <a:ext cx="2597715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hu-HU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as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the real part of the amp</a:t>
                </a:r>
                <a:r>
                  <a:rPr lang="hu-HU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itude</a:t>
                </a:r>
                <a:r>
                  <a:rPr lang="hu-HU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not negligibly small</a:t>
                </a:r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F79BA55-66C6-4402-9016-80C75AFF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984" y="2738417"/>
                <a:ext cx="2597715" cy="923330"/>
              </a:xfrm>
              <a:prstGeom prst="rect">
                <a:avLst/>
              </a:prstGeom>
              <a:blipFill>
                <a:blip r:embed="rId11"/>
                <a:stretch>
                  <a:fillRect l="-1632" t="-2597" r="-1632" b="-84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9A7F7ABA-14AF-44AA-A03B-E9D4049E9C68}"/>
              </a:ext>
            </a:extLst>
          </p:cNvPr>
          <p:cNvCxnSpPr/>
          <p:nvPr/>
        </p:nvCxnSpPr>
        <p:spPr>
          <a:xfrm>
            <a:off x="12477750" y="420052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E53D696-00CB-4E60-BA49-571EB0601C13}"/>
                  </a:ext>
                </a:extLst>
              </p:cNvPr>
              <p:cNvSpPr txBox="1"/>
              <p:nvPr/>
            </p:nvSpPr>
            <p:spPr>
              <a:xfrm>
                <a:off x="1740385" y="5481411"/>
                <a:ext cx="5672771" cy="7991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u-HU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E53D696-00CB-4E60-BA49-571EB0601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85" y="5481411"/>
                <a:ext cx="5672771" cy="7991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B7DE10C0-CC2B-4BCF-A1D2-ECEE1083DF03}"/>
                  </a:ext>
                </a:extLst>
              </p:cNvPr>
              <p:cNvSpPr txBox="1"/>
              <p:nvPr/>
            </p:nvSpPr>
            <p:spPr>
              <a:xfrm>
                <a:off x="7618578" y="5646155"/>
                <a:ext cx="2991214" cy="446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acc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hu-H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B7DE10C0-CC2B-4BCF-A1D2-ECEE1083D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78" y="5646155"/>
                <a:ext cx="2991214" cy="4461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églalap 21">
                <a:extLst>
                  <a:ext uri="{FF2B5EF4-FFF2-40B4-BE49-F238E27FC236}">
                    <a16:creationId xmlns:a16="http://schemas.microsoft.com/office/drawing/2014/main" id="{1B44F2D3-FD0F-46EA-90C6-7F032F9CA4E6}"/>
                  </a:ext>
                </a:extLst>
              </p:cNvPr>
              <p:cNvSpPr/>
              <p:nvPr/>
            </p:nvSpPr>
            <p:spPr>
              <a:xfrm>
                <a:off x="6811705" y="6363618"/>
                <a:ext cx="41401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000" dirty="0"/>
                  <a:t>(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000" dirty="0"/>
                  <a:t> </a:t>
                </a:r>
                <a:r>
                  <a:rPr lang="en-US" sz="2000" dirty="0"/>
                  <a:t>is the squared </a:t>
                </a:r>
                <a:r>
                  <a:rPr lang="hu-HU" sz="2000" dirty="0"/>
                  <a:t>momentum </a:t>
                </a:r>
                <a:r>
                  <a:rPr lang="hu-HU" sz="2000" dirty="0" err="1"/>
                  <a:t>transfer</a:t>
                </a:r>
                <a:r>
                  <a:rPr lang="hu-HU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églalap 21">
                <a:extLst>
                  <a:ext uri="{FF2B5EF4-FFF2-40B4-BE49-F238E27FC236}">
                    <a16:creationId xmlns:a16="http://schemas.microsoft.com/office/drawing/2014/main" id="{1B44F2D3-FD0F-46EA-90C6-7F032F9CA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05" y="6363618"/>
                <a:ext cx="4140172" cy="400110"/>
              </a:xfrm>
              <a:prstGeom prst="rect">
                <a:avLst/>
              </a:prstGeom>
              <a:blipFill>
                <a:blip r:embed="rId14"/>
                <a:stretch>
                  <a:fillRect l="-1471" t="-9091" r="-7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7802886E-EBAB-4379-90E5-31DB29736D00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 számának helye 11">
            <a:extLst>
              <a:ext uri="{FF2B5EF4-FFF2-40B4-BE49-F238E27FC236}">
                <a16:creationId xmlns:a16="http://schemas.microsoft.com/office/drawing/2014/main" id="{58CCA610-E30D-4FBC-AE29-378CD0E5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49370E9-CAD4-4B7E-8FAE-9E65AE3FCE4C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186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338826" y="-107593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Fit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method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Odderon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7" y="852483"/>
            <a:ext cx="10284843" cy="4877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4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least squares fitting with:</a:t>
                </a: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lvl="1"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it takes into account (in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separately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measured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ranges):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dependent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statistical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systematic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errors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both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vertical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horizontal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parameters;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normalization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uncertainties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parameters;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measured total cross-section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their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total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ies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hu-H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r>
                  <a:rPr lang="hu-HU" sz="24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  <a:blipFill>
                <a:blip r:embed="rId4"/>
                <a:stretch>
                  <a:fillRect r="-785" b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59396FE-1910-44F7-805F-21FF02ED1644}"/>
              </a:ext>
            </a:extLst>
          </p:cNvPr>
          <p:cNvSpPr/>
          <p:nvPr/>
        </p:nvSpPr>
        <p:spPr>
          <a:xfrm>
            <a:off x="0" y="6341854"/>
            <a:ext cx="114413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minimization with </a:t>
            </a:r>
            <a:r>
              <a:rPr lang="hu-HU" sz="2400" b="1" dirty="0">
                <a:solidFill>
                  <a:srgbClr val="FF0000"/>
                </a:solidFill>
              </a:rPr>
              <a:t>CERN </a:t>
            </a:r>
            <a:r>
              <a:rPr lang="hu-HU" sz="2400" b="1" dirty="0" err="1">
                <a:solidFill>
                  <a:srgbClr val="FF0000"/>
                </a:solidFill>
              </a:rPr>
              <a:t>Root</a:t>
            </a:r>
            <a:r>
              <a:rPr lang="hu-HU" sz="2400" b="1" dirty="0">
                <a:solidFill>
                  <a:srgbClr val="FF0000"/>
                </a:solidFill>
              </a:rPr>
              <a:t> MINUIT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</a:rPr>
              <a:t>parameter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 error estimation by </a:t>
            </a:r>
            <a:r>
              <a:rPr lang="hu-HU" sz="2400" b="1" dirty="0">
                <a:solidFill>
                  <a:srgbClr val="FF0000"/>
                </a:solidFill>
              </a:rPr>
              <a:t>MINOS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8C89F-DE44-47C6-8087-BA284312C0EE}"/>
              </a:ext>
            </a:extLst>
          </p:cNvPr>
          <p:cNvSpPr/>
          <p:nvPr/>
        </p:nvSpPr>
        <p:spPr>
          <a:xfrm>
            <a:off x="8850693" y="3514143"/>
            <a:ext cx="321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A. Adare 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 (PHENIX Collab</a:t>
            </a:r>
            <a:r>
              <a:rPr lang="hu-HU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Phys. Rev. C 77, 064907</a:t>
            </a:r>
            <a:endParaRPr lang="fr-FR" b="1" i="0" u="sng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/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>
                  <a:spcAft>
                    <a:spcPts val="0"/>
                  </a:spcAft>
                  <a:tabLst>
                    <a:tab pos="952500" algn="l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‍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‍</m:t>
                                  </m:r>
                                </m:e>
                              </m:nary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/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𝑎𝑖𝑗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/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𝑘𝑖𝑗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+(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9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338826" y="-107593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Fit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method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Odderon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7" y="852483"/>
            <a:ext cx="10284843" cy="4877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5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least squares fitting with:</a:t>
                </a: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lvl="1"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it takes into account (in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separately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measured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ranges):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dependent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statistical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systematic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errors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both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vertical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horizontal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parameters;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normalization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uncertainties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parameters;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measured total cross-section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their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total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ies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r>
                  <a:rPr lang="hu-HU" sz="24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  <a:blipFill>
                <a:blip r:embed="rId4"/>
                <a:stretch>
                  <a:fillRect r="-785" b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59396FE-1910-44F7-805F-21FF02ED1644}"/>
              </a:ext>
            </a:extLst>
          </p:cNvPr>
          <p:cNvSpPr/>
          <p:nvPr/>
        </p:nvSpPr>
        <p:spPr>
          <a:xfrm>
            <a:off x="0" y="6341854"/>
            <a:ext cx="114413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minimization with </a:t>
            </a:r>
            <a:r>
              <a:rPr lang="hu-HU" sz="2400" b="1" dirty="0">
                <a:solidFill>
                  <a:srgbClr val="FF0000"/>
                </a:solidFill>
              </a:rPr>
              <a:t>CERN </a:t>
            </a:r>
            <a:r>
              <a:rPr lang="hu-HU" sz="2400" b="1" dirty="0" err="1">
                <a:solidFill>
                  <a:srgbClr val="FF0000"/>
                </a:solidFill>
              </a:rPr>
              <a:t>Root</a:t>
            </a:r>
            <a:r>
              <a:rPr lang="hu-HU" sz="2400" b="1" dirty="0">
                <a:solidFill>
                  <a:srgbClr val="FF0000"/>
                </a:solidFill>
              </a:rPr>
              <a:t> MINUIT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</a:rPr>
              <a:t>parameter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 error estimation by </a:t>
            </a:r>
            <a:r>
              <a:rPr lang="hu-HU" sz="2400" b="1" dirty="0">
                <a:solidFill>
                  <a:srgbClr val="FF0000"/>
                </a:solidFill>
              </a:rPr>
              <a:t>MINOS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8C89F-DE44-47C6-8087-BA284312C0EE}"/>
              </a:ext>
            </a:extLst>
          </p:cNvPr>
          <p:cNvSpPr/>
          <p:nvPr/>
        </p:nvSpPr>
        <p:spPr>
          <a:xfrm>
            <a:off x="8850693" y="3514143"/>
            <a:ext cx="321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A. Adare 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 (PHENIX Collab</a:t>
            </a:r>
            <a:r>
              <a:rPr lang="hu-HU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Phys. Rev. C 77, 064907</a:t>
            </a:r>
            <a:endParaRPr lang="fr-FR" b="1" i="0" u="sng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/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>
                  <a:spcAft>
                    <a:spcPts val="0"/>
                  </a:spcAft>
                  <a:tabLst>
                    <a:tab pos="952500" algn="l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‍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‍</m:t>
                                  </m:r>
                                </m:e>
                              </m:nary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/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𝑎𝑖𝑗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/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𝑘𝑖𝑗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+(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97F2E90B-D5E7-4307-A904-F158BCB6D69F}"/>
                  </a:ext>
                </a:extLst>
              </p:cNvPr>
              <p:cNvSpPr txBox="1"/>
              <p:nvPr/>
            </p:nvSpPr>
            <p:spPr>
              <a:xfrm>
                <a:off x="1254493" y="3783107"/>
                <a:ext cx="9563100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were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considered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fit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in</a:t>
                </a:r>
              </a:p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T. Csörgő, I. Szanyi, </a:t>
                </a:r>
                <a:r>
                  <a:rPr lang="hu-HU" sz="2400" b="1" i="1" dirty="0" err="1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Eur</a:t>
                </a:r>
                <a:r>
                  <a:rPr lang="hu-HU" sz="2400" b="1" i="1" dirty="0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</a:t>
                </a:r>
                <a:r>
                  <a:rPr lang="hu-HU" sz="2400" b="1" i="1" dirty="0" err="1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</a:t>
                </a:r>
                <a:r>
                  <a:rPr lang="hu-HU" sz="2400" b="1" i="1" dirty="0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J. C </a:t>
                </a:r>
                <a:r>
                  <a:rPr lang="hu-HU" sz="2400" b="1" dirty="0">
                    <a:solidFill>
                      <a:schemeClr val="accent2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81, 611 (2021)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decreasing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NDF.</a:t>
                </a:r>
              </a:p>
            </p:txBody>
          </p:sp>
        </mc:Choice>
        <mc:Fallback xmlns=""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97F2E90B-D5E7-4307-A904-F158BCB6D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3" y="3783107"/>
                <a:ext cx="9563100" cy="839332"/>
              </a:xfrm>
              <a:prstGeom prst="rect">
                <a:avLst/>
              </a:prstGeom>
              <a:blipFill>
                <a:blip r:embed="rId9"/>
                <a:stretch>
                  <a:fillRect t="-3597" b="-151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7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338826" y="-107593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Fit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method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Odderon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7" y="852483"/>
            <a:ext cx="10284843" cy="4877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6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b="1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b="1" dirty="0">
                    <a:solidFill>
                      <a:srgbClr val="002060"/>
                    </a:solidFill>
                  </a:rPr>
                  <a:t>least squares fitting with:</a:t>
                </a: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lvl="1" algn="just">
                  <a:lnSpc>
                    <a:spcPct val="90000"/>
                  </a:lnSpc>
                  <a:spcBef>
                    <a:spcPts val="1000"/>
                  </a:spcBef>
                </a:pPr>
                <a:endParaRPr lang="hu-HU" sz="2400" dirty="0">
                  <a:solidFill>
                    <a:srgbClr val="002060"/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endParaRPr lang="hu-HU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800100" lvl="1" indent="-342900" algn="just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it takes into account (in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separately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measured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ranges):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dependent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statistical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systematic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errors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both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vertical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horizontal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)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parameters; 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-independent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normalization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uncertainties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→</a:t>
                </a:r>
                <a:r>
                  <a:rPr lang="hu-HU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parameters;</a:t>
                </a:r>
              </a:p>
              <a:p>
                <a:pPr marL="1257300" lvl="2" indent="-3429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measured total cross-section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their</a:t>
                </a:r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total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uncertaint</a:t>
                </a:r>
                <a:r>
                  <a:rPr lang="hu-HU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ies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r>
                  <a:rPr lang="hu-HU" sz="24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6" y="578113"/>
                <a:ext cx="11651574" cy="5806718"/>
              </a:xfrm>
              <a:prstGeom prst="rect">
                <a:avLst/>
              </a:prstGeom>
              <a:blipFill>
                <a:blip r:embed="rId4"/>
                <a:stretch>
                  <a:fillRect r="-785" b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59396FE-1910-44F7-805F-21FF02ED1644}"/>
              </a:ext>
            </a:extLst>
          </p:cNvPr>
          <p:cNvSpPr/>
          <p:nvPr/>
        </p:nvSpPr>
        <p:spPr>
          <a:xfrm>
            <a:off x="0" y="6341854"/>
            <a:ext cx="114413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minimization with </a:t>
            </a:r>
            <a:r>
              <a:rPr lang="hu-HU" sz="2400" b="1" dirty="0">
                <a:solidFill>
                  <a:srgbClr val="FF0000"/>
                </a:solidFill>
              </a:rPr>
              <a:t>CERN </a:t>
            </a:r>
            <a:r>
              <a:rPr lang="hu-HU" sz="2400" b="1" dirty="0" err="1">
                <a:solidFill>
                  <a:srgbClr val="FF0000"/>
                </a:solidFill>
              </a:rPr>
              <a:t>Root</a:t>
            </a:r>
            <a:r>
              <a:rPr lang="hu-HU" sz="2400" b="1" dirty="0">
                <a:solidFill>
                  <a:srgbClr val="FF0000"/>
                </a:solidFill>
              </a:rPr>
              <a:t> MINUIT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</a:rPr>
              <a:t>parameter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 error estimation by </a:t>
            </a:r>
            <a:r>
              <a:rPr lang="hu-HU" sz="2400" b="1" dirty="0">
                <a:solidFill>
                  <a:srgbClr val="FF0000"/>
                </a:solidFill>
              </a:rPr>
              <a:t>MINOS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8C89F-DE44-47C6-8087-BA284312C0EE}"/>
              </a:ext>
            </a:extLst>
          </p:cNvPr>
          <p:cNvSpPr/>
          <p:nvPr/>
        </p:nvSpPr>
        <p:spPr>
          <a:xfrm>
            <a:off x="8850693" y="3514143"/>
            <a:ext cx="321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A. Adare 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 (PHENIX Collab</a:t>
            </a:r>
            <a:r>
              <a:rPr lang="hu-HU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Phys. Rev. C 77, 064907</a:t>
            </a:r>
            <a:endParaRPr lang="fr-FR" b="1" i="0" u="sng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/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>
                  <a:spcAft>
                    <a:spcPts val="0"/>
                  </a:spcAft>
                  <a:tabLst>
                    <a:tab pos="952500" algn="l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‍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‍</m:t>
                                  </m:r>
                                </m:e>
                              </m:nary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𝑏𝑖𝑗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𝑐𝑗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E7AB0620-1968-40B5-834D-CE34F3FA0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3" y="1457699"/>
                <a:ext cx="11817060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/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𝑎𝑖𝑗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𝑏𝑖𝑗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5C2F9A93-B260-4EA4-8B62-A2AD419EE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48" y="2685503"/>
                <a:ext cx="4694042" cy="860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/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𝑘𝑖𝑗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+(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41BAC10-61E8-44CF-8E8E-585054DA3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22" y="2694707"/>
                <a:ext cx="5262916" cy="781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24824239-DB90-459E-9A7C-3CB35FF99C08}"/>
                  </a:ext>
                </a:extLst>
              </p:cNvPr>
              <p:cNvSpPr txBox="1"/>
              <p:nvPr/>
            </p:nvSpPr>
            <p:spPr>
              <a:xfrm>
                <a:off x="1138592" y="4850993"/>
                <a:ext cx="9914815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-s, in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fact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, must be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considered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both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measurements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and fit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endParaRPr lang="hu-HU" sz="2400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hu-HU" sz="2400" b="1" dirty="0" err="1">
                    <a:solidFill>
                      <a:schemeClr val="accent2"/>
                    </a:solidFill>
                  </a:rPr>
                  <a:t>not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effecting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NDF. </a:t>
                </a:r>
                <a:r>
                  <a:rPr lang="hu-HU" sz="2400" b="1" u="sng" dirty="0" err="1">
                    <a:solidFill>
                      <a:schemeClr val="accent2"/>
                    </a:solidFill>
                  </a:rPr>
                  <a:t>This</a:t>
                </a:r>
                <a:r>
                  <a:rPr lang="hu-HU" sz="2400" b="1" u="sng" dirty="0">
                    <a:solidFill>
                      <a:schemeClr val="accent2"/>
                    </a:solidFill>
                  </a:rPr>
                  <a:t> is </a:t>
                </a:r>
                <a:r>
                  <a:rPr lang="hu-HU" sz="2400" b="1" u="sng" dirty="0" err="1">
                    <a:solidFill>
                      <a:schemeClr val="accent2"/>
                    </a:solidFill>
                  </a:rPr>
                  <a:t>done</a:t>
                </a:r>
                <a:r>
                  <a:rPr lang="hu-HU" sz="2400" b="1" u="sng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u="sng" dirty="0" err="1">
                    <a:solidFill>
                      <a:schemeClr val="accent2"/>
                    </a:solidFill>
                  </a:rPr>
                  <a:t>now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24824239-DB90-459E-9A7C-3CB35FF9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92" y="4850993"/>
                <a:ext cx="9914815" cy="830997"/>
              </a:xfrm>
              <a:prstGeom prst="rect">
                <a:avLst/>
              </a:prstGeom>
              <a:blipFill>
                <a:blip r:embed="rId8"/>
                <a:stretch>
                  <a:fillRect t="-5072" b="-152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9AD2D427-B0DC-4D7F-9064-5029103F2866}"/>
                  </a:ext>
                </a:extLst>
              </p:cNvPr>
              <p:cNvSpPr txBox="1"/>
              <p:nvPr/>
            </p:nvSpPr>
            <p:spPr>
              <a:xfrm>
                <a:off x="1254493" y="3783107"/>
                <a:ext cx="9563100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were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considered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as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fit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in</a:t>
                </a:r>
              </a:p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T. Csörgő, I. Szanyi, </a:t>
                </a:r>
                <a:r>
                  <a:rPr lang="hu-HU" sz="2400" b="1" i="1" dirty="0" err="1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Eur</a:t>
                </a:r>
                <a:r>
                  <a:rPr lang="hu-HU" sz="2400" b="1" i="1" dirty="0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</a:t>
                </a:r>
                <a:r>
                  <a:rPr lang="hu-HU" sz="2400" b="1" i="1" dirty="0" err="1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</a:t>
                </a:r>
                <a:r>
                  <a:rPr lang="hu-HU" sz="2400" b="1" i="1" dirty="0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J. C </a:t>
                </a:r>
                <a:r>
                  <a:rPr lang="hu-HU" sz="2400" b="1" dirty="0">
                    <a:solidFill>
                      <a:schemeClr val="accent2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81, 611 (2021)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decreasing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NDF.</a:t>
                </a:r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9AD2D427-B0DC-4D7F-9064-5029103F2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3" y="3783107"/>
                <a:ext cx="9563100" cy="839332"/>
              </a:xfrm>
              <a:prstGeom prst="rect">
                <a:avLst/>
              </a:prstGeom>
              <a:blipFill>
                <a:blip r:embed="rId10"/>
                <a:stretch>
                  <a:fillRect t="-3597" b="-151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88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199DDC-62AE-4230-A269-DD774EBA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33" y="897877"/>
            <a:ext cx="4034889" cy="572103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D7382E4C-EA24-4578-9D4E-CB39F73E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91" y="897876"/>
            <a:ext cx="4021904" cy="5721031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758E8B-29D6-4FB6-BBD5-3991C8DF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7</a:t>
            </a:fld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4284299-2785-4BF8-A8C0-A3FBB452966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C14BAD3-03C3-4F4A-8A8A-10A34C3B67B3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3EC9B519-5D34-4F15-958F-2D18787DDC39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BBFD32-03FB-4974-90E1-54A907E683B1}"/>
              </a:ext>
            </a:extLst>
          </p:cNvPr>
          <p:cNvSpPr txBox="1"/>
          <p:nvPr/>
        </p:nvSpPr>
        <p:spPr>
          <a:xfrm>
            <a:off x="2156721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extrapolated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12D6399-FA84-4A77-B454-17CD46F49FB2}"/>
              </a:ext>
            </a:extLst>
          </p:cNvPr>
          <p:cNvSpPr txBox="1"/>
          <p:nvPr/>
        </p:nvSpPr>
        <p:spPr>
          <a:xfrm>
            <a:off x="6803512" y="1704965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optimized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5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199DDC-62AE-4230-A269-DD774EBA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33" y="897877"/>
            <a:ext cx="4034889" cy="572103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D7382E4C-EA24-4578-9D4E-CB39F73E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91" y="897876"/>
            <a:ext cx="4021904" cy="5721031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758E8B-29D6-4FB6-BBD5-3991C8DF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8</a:t>
            </a:fld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4284299-2785-4BF8-A8C0-A3FBB452966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C14BAD3-03C3-4F4A-8A8A-10A34C3B67B3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3EC9B519-5D34-4F15-958F-2D18787DDC39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BBFD32-03FB-4974-90E1-54A907E683B1}"/>
              </a:ext>
            </a:extLst>
          </p:cNvPr>
          <p:cNvSpPr txBox="1"/>
          <p:nvPr/>
        </p:nvSpPr>
        <p:spPr>
          <a:xfrm>
            <a:off x="2156721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extrapolated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12D6399-FA84-4A77-B454-17CD46F49FB2}"/>
              </a:ext>
            </a:extLst>
          </p:cNvPr>
          <p:cNvSpPr txBox="1"/>
          <p:nvPr/>
        </p:nvSpPr>
        <p:spPr>
          <a:xfrm>
            <a:off x="6803512" y="1704965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optimized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220FCBE2-1697-4FDE-8537-574DD0A305A2}"/>
                  </a:ext>
                </a:extLst>
              </p:cNvPr>
              <p:cNvSpPr txBox="1"/>
              <p:nvPr/>
            </p:nvSpPr>
            <p:spPr>
              <a:xfrm>
                <a:off x="1166819" y="4319106"/>
                <a:ext cx="956310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𝑪𝑳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with extrapolated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endParaRPr lang="hu-HU" sz="2400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𝑪𝑳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0" dirty="0" smtClean="0">
                        <a:solidFill>
                          <a:schemeClr val="accent2"/>
                        </a:solidFill>
                      </a:rPr>
                      <m:t>optimized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model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parameters</m:t>
                    </m:r>
                  </m:oMath>
                </a14:m>
                <a:endParaRPr lang="hu-HU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220FCBE2-1697-4FDE-8537-574DD0A3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19" y="4319106"/>
                <a:ext cx="9563100" cy="830997"/>
              </a:xfrm>
              <a:prstGeom prst="rect">
                <a:avLst/>
              </a:prstGeom>
              <a:blipFill>
                <a:blip r:embed="rId4"/>
                <a:stretch>
                  <a:fillRect t="-5072" b="-57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églalap 14">
            <a:extLst>
              <a:ext uri="{FF2B5EF4-FFF2-40B4-BE49-F238E27FC236}">
                <a16:creationId xmlns:a16="http://schemas.microsoft.com/office/drawing/2014/main" id="{9E98895B-CCE7-4A36-AED5-A0CDEFD8AB3D}"/>
              </a:ext>
            </a:extLst>
          </p:cNvPr>
          <p:cNvSpPr/>
          <p:nvPr/>
        </p:nvSpPr>
        <p:spPr>
          <a:xfrm>
            <a:off x="2425888" y="1508468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A690BD5-A220-48D7-AF60-D69D7D698ADE}"/>
              </a:ext>
            </a:extLst>
          </p:cNvPr>
          <p:cNvSpPr/>
          <p:nvPr/>
        </p:nvSpPr>
        <p:spPr>
          <a:xfrm>
            <a:off x="7009278" y="1508469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199DDC-62AE-4230-A269-DD774EBA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33" y="897877"/>
            <a:ext cx="4034889" cy="572103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D7382E4C-EA24-4578-9D4E-CB39F73E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91" y="897876"/>
            <a:ext cx="4021904" cy="5721031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758E8B-29D6-4FB6-BBD5-3991C8DF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0E9-CAD4-4B7E-8FAE-9E65AE3FCE4C}" type="slidenum">
              <a:rPr lang="hu-HU" smtClean="0"/>
              <a:t>9</a:t>
            </a:fld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4284299-2785-4BF8-A8C0-A3FBB452966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85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ReBB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 @ 8 </a:t>
            </a:r>
            <a:r>
              <a:rPr lang="hu-HU" sz="3600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C14BAD3-03C3-4F4A-8A8A-10A34C3B67B3}"/>
              </a:ext>
            </a:extLst>
          </p:cNvPr>
          <p:cNvCxnSpPr>
            <a:cxnSpLocks/>
          </p:cNvCxnSpPr>
          <p:nvPr/>
        </p:nvCxnSpPr>
        <p:spPr>
          <a:xfrm>
            <a:off x="0" y="85248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3EC9B519-5D34-4F15-958F-2D18787DDC39}"/>
              </a:ext>
            </a:extLst>
          </p:cNvPr>
          <p:cNvSpPr/>
          <p:nvPr/>
        </p:nvSpPr>
        <p:spPr>
          <a:xfrm>
            <a:off x="3581401" y="6538912"/>
            <a:ext cx="492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TOTEM Collab.,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82, 263 (2022)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BBFD32-03FB-4974-90E1-54A907E683B1}"/>
              </a:ext>
            </a:extLst>
          </p:cNvPr>
          <p:cNvSpPr txBox="1"/>
          <p:nvPr/>
        </p:nvSpPr>
        <p:spPr>
          <a:xfrm>
            <a:off x="2156721" y="1704966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extrapolated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12D6399-FA84-4A77-B454-17CD46F49FB2}"/>
              </a:ext>
            </a:extLst>
          </p:cNvPr>
          <p:cNvSpPr txBox="1"/>
          <p:nvPr/>
        </p:nvSpPr>
        <p:spPr>
          <a:xfrm>
            <a:off x="6803512" y="1704965"/>
            <a:ext cx="1866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with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optimized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model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parameters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F3858D5-E5E5-494F-AA71-390CF0D1210B}"/>
              </a:ext>
            </a:extLst>
          </p:cNvPr>
          <p:cNvSpPr txBox="1"/>
          <p:nvPr/>
        </p:nvSpPr>
        <p:spPr>
          <a:xfrm>
            <a:off x="1162050" y="5842249"/>
            <a:ext cx="95631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chemeClr val="accent2"/>
                </a:solidFill>
              </a:rPr>
              <a:t>ReBB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model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gives</a:t>
            </a:r>
            <a:r>
              <a:rPr lang="hu-HU" sz="2400" b="1" dirty="0">
                <a:solidFill>
                  <a:schemeClr val="accent2"/>
                </a:solidFill>
              </a:rPr>
              <a:t> a </a:t>
            </a:r>
            <a:r>
              <a:rPr lang="hu-HU" sz="2400" b="1" dirty="0" err="1">
                <a:solidFill>
                  <a:schemeClr val="accent2"/>
                </a:solidFill>
              </a:rPr>
              <a:t>statistically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acceptable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description</a:t>
            </a:r>
            <a:r>
              <a:rPr lang="hu-HU" sz="2400" b="1" dirty="0">
                <a:solidFill>
                  <a:schemeClr val="accent2"/>
                </a:solidFill>
              </a:rPr>
              <a:t> @ 8 </a:t>
            </a:r>
            <a:r>
              <a:rPr lang="hu-HU" sz="2400" b="1" dirty="0" err="1">
                <a:solidFill>
                  <a:schemeClr val="accent2"/>
                </a:solidFill>
              </a:rPr>
              <a:t>TeV</a:t>
            </a:r>
            <a:endParaRPr lang="hu-HU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220FCBE2-1697-4FDE-8537-574DD0A305A2}"/>
                  </a:ext>
                </a:extLst>
              </p:cNvPr>
              <p:cNvSpPr txBox="1"/>
              <p:nvPr/>
            </p:nvSpPr>
            <p:spPr>
              <a:xfrm>
                <a:off x="1166819" y="4319106"/>
                <a:ext cx="956310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𝑪𝑳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hu-HU" sz="2400" b="1" dirty="0">
                    <a:solidFill>
                      <a:schemeClr val="accent2"/>
                    </a:solidFill>
                  </a:rPr>
                  <a:t> with extrapolated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model</a:t>
                </a:r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hu-HU" sz="2400" b="1" dirty="0" err="1">
                    <a:solidFill>
                      <a:schemeClr val="accent2"/>
                    </a:solidFill>
                  </a:rPr>
                  <a:t>parameters</a:t>
                </a:r>
                <a:endParaRPr lang="hu-HU" sz="2400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hu-HU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𝑪𝑳</m:t>
                    </m:r>
                    <m:r>
                      <a:rPr lang="hu-HU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hu-HU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0" dirty="0" smtClean="0">
                        <a:solidFill>
                          <a:schemeClr val="accent2"/>
                        </a:solidFill>
                      </a:rPr>
                      <m:t>optimized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model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hu-HU" sz="2400" b="1" dirty="0">
                        <a:solidFill>
                          <a:schemeClr val="accent2"/>
                        </a:solidFill>
                      </a:rPr>
                      <m:t>parameters</m:t>
                    </m:r>
                  </m:oMath>
                </a14:m>
                <a:endParaRPr lang="hu-HU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220FCBE2-1697-4FDE-8537-574DD0A3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19" y="4319106"/>
                <a:ext cx="9563100" cy="830997"/>
              </a:xfrm>
              <a:prstGeom prst="rect">
                <a:avLst/>
              </a:prstGeom>
              <a:blipFill>
                <a:blip r:embed="rId4"/>
                <a:stretch>
                  <a:fillRect t="-5072" b="-57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26A87E7C-8231-4165-A17C-076A8CC1520F}"/>
              </a:ext>
            </a:extLst>
          </p:cNvPr>
          <p:cNvCxnSpPr>
            <a:cxnSpLocks/>
          </p:cNvCxnSpPr>
          <p:nvPr/>
        </p:nvCxnSpPr>
        <p:spPr>
          <a:xfrm>
            <a:off x="5943600" y="5245375"/>
            <a:ext cx="0" cy="50772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>
            <a:extLst>
              <a:ext uri="{FF2B5EF4-FFF2-40B4-BE49-F238E27FC236}">
                <a16:creationId xmlns:a16="http://schemas.microsoft.com/office/drawing/2014/main" id="{9E98895B-CCE7-4A36-AED5-A0CDEFD8AB3D}"/>
              </a:ext>
            </a:extLst>
          </p:cNvPr>
          <p:cNvSpPr/>
          <p:nvPr/>
        </p:nvSpPr>
        <p:spPr>
          <a:xfrm>
            <a:off x="2425888" y="1508468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A690BD5-A220-48D7-AF60-D69D7D698ADE}"/>
              </a:ext>
            </a:extLst>
          </p:cNvPr>
          <p:cNvSpPr/>
          <p:nvPr/>
        </p:nvSpPr>
        <p:spPr>
          <a:xfrm>
            <a:off x="7009278" y="1508469"/>
            <a:ext cx="950149" cy="172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48083</TotalTime>
  <Words>2510</Words>
  <Application>Microsoft Office PowerPoint</Application>
  <PresentationFormat>Szélesvásznú</PresentationFormat>
  <Paragraphs>316</Paragraphs>
  <Slides>27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Grande</vt:lpstr>
      <vt:lpstr>Times New Roman</vt:lpstr>
      <vt:lpstr>Wingdings</vt:lpstr>
      <vt:lpstr>Office-téma</vt:lpstr>
      <vt:lpstr>Real Extended Bialas-Bzdak Model  and the Odderon @ 8 TeV</vt:lpstr>
      <vt:lpstr>PowerPoint-bemutató</vt:lpstr>
      <vt:lpstr> Unitarily Real Extended Bialas-Bzdak (ReBB) model</vt:lpstr>
      <vt:lpstr>Fit method for Odderon search</vt:lpstr>
      <vt:lpstr>Fit method for Odderon search</vt:lpstr>
      <vt:lpstr>Fit method for Odderon search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Summary</vt:lpstr>
      <vt:lpstr>Thank you for your attention!</vt:lpstr>
      <vt:lpstr>Backup slides</vt:lpstr>
      <vt:lpstr> Measurable quantities</vt:lpstr>
      <vt:lpstr> ReBB model analysis of pp and pp ̅ data</vt:lpstr>
      <vt:lpstr> Energy dependences of the model parameters</vt:lpstr>
      <vt:lpstr> Energy dependences of the model parameters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ruglams proton-proton szórás fizikai leírása</dc:title>
  <dc:creator>István</dc:creator>
  <cp:lastModifiedBy>Szanyi István</cp:lastModifiedBy>
  <cp:revision>1887</cp:revision>
  <dcterms:created xsi:type="dcterms:W3CDTF">2017-01-26T20:24:23Z</dcterms:created>
  <dcterms:modified xsi:type="dcterms:W3CDTF">2022-04-01T08:04:34Z</dcterms:modified>
</cp:coreProperties>
</file>